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media/image34.jpg" ContentType="image/jpeg"/>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7" r:id="rId3"/>
    <p:sldMasterId id="2147483761" r:id="rId4"/>
    <p:sldMasterId id="2147483770" r:id="rId5"/>
    <p:sldMasterId id="2147483778" r:id="rId6"/>
    <p:sldMasterId id="2147483786" r:id="rId7"/>
  </p:sldMasterIdLst>
  <p:notesMasterIdLst>
    <p:notesMasterId r:id="rId73"/>
  </p:notesMasterIdLst>
  <p:sldIdLst>
    <p:sldId id="4244" r:id="rId8"/>
    <p:sldId id="274" r:id="rId9"/>
    <p:sldId id="4260" r:id="rId10"/>
    <p:sldId id="4265" r:id="rId11"/>
    <p:sldId id="4262" r:id="rId12"/>
    <p:sldId id="4811" r:id="rId13"/>
    <p:sldId id="4915" r:id="rId14"/>
    <p:sldId id="4916" r:id="rId15"/>
    <p:sldId id="4917" r:id="rId16"/>
    <p:sldId id="4918" r:id="rId17"/>
    <p:sldId id="4919" r:id="rId18"/>
    <p:sldId id="4805" r:id="rId19"/>
    <p:sldId id="4332" r:id="rId20"/>
    <p:sldId id="4344" r:id="rId21"/>
    <p:sldId id="4584" r:id="rId22"/>
    <p:sldId id="4345" r:id="rId23"/>
    <p:sldId id="4473" r:id="rId24"/>
    <p:sldId id="4583" r:id="rId25"/>
    <p:sldId id="4585" r:id="rId26"/>
    <p:sldId id="4586" r:id="rId27"/>
    <p:sldId id="4587" r:id="rId28"/>
    <p:sldId id="4588" r:id="rId29"/>
    <p:sldId id="4592" r:id="rId30"/>
    <p:sldId id="4589" r:id="rId31"/>
    <p:sldId id="4590" r:id="rId32"/>
    <p:sldId id="4591" r:id="rId33"/>
    <p:sldId id="4593" r:id="rId34"/>
    <p:sldId id="4594" r:id="rId35"/>
    <p:sldId id="4595" r:id="rId36"/>
    <p:sldId id="4596" r:id="rId37"/>
    <p:sldId id="4597" r:id="rId38"/>
    <p:sldId id="4598" r:id="rId39"/>
    <p:sldId id="4599" r:id="rId40"/>
    <p:sldId id="4600" r:id="rId41"/>
    <p:sldId id="4574" r:id="rId42"/>
    <p:sldId id="4854" r:id="rId43"/>
    <p:sldId id="4855" r:id="rId44"/>
    <p:sldId id="4856" r:id="rId45"/>
    <p:sldId id="4857" r:id="rId46"/>
    <p:sldId id="4923" r:id="rId47"/>
    <p:sldId id="4924" r:id="rId48"/>
    <p:sldId id="4920" r:id="rId49"/>
    <p:sldId id="4921" r:id="rId50"/>
    <p:sldId id="4922" r:id="rId51"/>
    <p:sldId id="4513" r:id="rId52"/>
    <p:sldId id="4861" r:id="rId53"/>
    <p:sldId id="4925" r:id="rId54"/>
    <p:sldId id="4863" r:id="rId55"/>
    <p:sldId id="4926" r:id="rId56"/>
    <p:sldId id="4866" r:id="rId57"/>
    <p:sldId id="4927" r:id="rId58"/>
    <p:sldId id="4929" r:id="rId59"/>
    <p:sldId id="4930" r:id="rId60"/>
    <p:sldId id="4931" r:id="rId61"/>
    <p:sldId id="4932" r:id="rId62"/>
    <p:sldId id="4933" r:id="rId63"/>
    <p:sldId id="4934" r:id="rId64"/>
    <p:sldId id="4935" r:id="rId65"/>
    <p:sldId id="4936" r:id="rId66"/>
    <p:sldId id="4937" r:id="rId67"/>
    <p:sldId id="4938" r:id="rId68"/>
    <p:sldId id="4939" r:id="rId69"/>
    <p:sldId id="4911" r:id="rId70"/>
    <p:sldId id="4266" r:id="rId71"/>
    <p:sldId id="4236"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E46"/>
    <a:srgbClr val="000000"/>
    <a:srgbClr val="708541"/>
    <a:srgbClr val="B1D272"/>
    <a:srgbClr val="D7F3A2"/>
    <a:srgbClr val="D1D272"/>
    <a:srgbClr val="515A3C"/>
    <a:srgbClr val="004A86"/>
    <a:srgbClr val="0068B5"/>
    <a:srgbClr val="3A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810" autoAdjust="0"/>
    <p:restoredTop sz="87484" autoAdjust="0"/>
  </p:normalViewPr>
  <p:slideViewPr>
    <p:cSldViewPr snapToGrid="0">
      <p:cViewPr varScale="1">
        <p:scale>
          <a:sx n="64" d="100"/>
          <a:sy n="64" d="100"/>
        </p:scale>
        <p:origin x="102" y="78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16" Type="http://schemas.openxmlformats.org/officeDocument/2006/relationships/slide" Target="slides/slide9.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slide" Target="slides/slide46.xml"/><Relationship Id="rId58" Type="http://schemas.openxmlformats.org/officeDocument/2006/relationships/slide" Target="slides/slide51.xml"/><Relationship Id="rId66" Type="http://schemas.openxmlformats.org/officeDocument/2006/relationships/slide" Target="slides/slide59.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4.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tableStyles" Target="tableStyles.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slide" Target="slides/slide64.xml"/><Relationship Id="rId2" Type="http://schemas.openxmlformats.org/officeDocument/2006/relationships/slideMaster" Target="slideMasters/slideMaster2.xml"/><Relationship Id="rId29" Type="http://schemas.openxmlformats.org/officeDocument/2006/relationships/slide" Target="slides/slide2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25-08-2022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419735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350667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12</a:t>
            </a:fld>
            <a:endParaRPr lang="en-IN"/>
          </a:p>
        </p:txBody>
      </p:sp>
    </p:spTree>
    <p:extLst>
      <p:ext uri="{BB962C8B-B14F-4D97-AF65-F5344CB8AC3E}">
        <p14:creationId xmlns:p14="http://schemas.microsoft.com/office/powerpoint/2010/main" val="3561630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1856753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1</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단계에서는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Orange Data Mining</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에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데이터집합</a:t>
            </a:r>
            <a:r>
              <a:rPr lang="ko-KR" altLang="ko-KR" sz="1200" dirty="0" err="1">
                <a:effectLst/>
                <a:latin typeface="맑은 고딕" panose="020B0503020000020004" pitchFamily="50" charset="-127"/>
                <a:ea typeface="맑은 고딕" panose="020B0503020000020004" pitchFamily="50" charset="-127"/>
                <a:cs typeface="맑은 고딕" panose="020B0503020000020004" pitchFamily="50" charset="-127"/>
              </a:rPr>
              <a:t>를</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업로드할 예정입니다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여기에는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5</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개의 개별 단계가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전에 먼저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데이터집합</a:t>
            </a:r>
            <a:r>
              <a:rPr lang="ko-KR" altLang="ko-KR" sz="1200" dirty="0" err="1">
                <a:effectLst/>
                <a:latin typeface="맑은 고딕" panose="020B0503020000020004" pitchFamily="50" charset="-127"/>
                <a:ea typeface="맑은 고딕" panose="020B0503020000020004" pitchFamily="50" charset="-127"/>
                <a:cs typeface="맑은 고딕" panose="020B0503020000020004" pitchFamily="50" charset="-127"/>
              </a:rPr>
              <a:t>를</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살펴보겠습니다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6285058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3176477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404874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2</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단계에서는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파악할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en-US" altLang="ko-KR" sz="12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Orange</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정확하게</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표시했는지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확인해야합니다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그렇지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않은 경우</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목표를 정확하게 변경해야 합니다</a:t>
            </a:r>
            <a:r>
              <a:rPr lang="en-US"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여기에는</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2(a)</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에서</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까지</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8406522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40692539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870040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760582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347669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908432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637767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5214622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775827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6660133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844951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4100013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19248235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683181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906265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271346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0282519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664801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9318187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필요한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자료를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지금이</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머신러닝</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만들</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만드는 것은 그것을 훈련시켜 자신의 규칙을 찾게 하기 때문에 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훈련시킨다고도 합니다</a:t>
            </a:r>
            <a:r>
              <a:rPr lang="en-SG"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 ~ 4(d)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152024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2508037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6136118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8139120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0224407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010644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a:ea typeface="Intel Clear"/>
              <a:cs typeface="Intel Clear"/>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5</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88962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24670775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1086516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97751731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필요한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자료를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지금이</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머신러닝</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만들</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만드는 것은 그것을 훈련시켜 자신의 규칙을 찾게 하기 때문에 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훈련시킨다고도 합니다</a:t>
            </a:r>
            <a:r>
              <a:rPr lang="en-SG"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 ~ 4(d)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24007825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172800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6785004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2907537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962924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936026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861436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37028153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649229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6476879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95620011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6395862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94023981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7756545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05696747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975455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831523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16682167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56275455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9107820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57016421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en-SG" dirty="0"/>
          </a:p>
        </p:txBody>
      </p:sp>
    </p:spTree>
    <p:extLst>
      <p:ext uri="{BB962C8B-B14F-4D97-AF65-F5344CB8AC3E}">
        <p14:creationId xmlns:p14="http://schemas.microsoft.com/office/powerpoint/2010/main" val="20887407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65</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451362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374317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2824835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A3C2-EF69-4F32-8265-8F168684F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D63B8F-4612-4782-BD55-F17DEE9B5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3428D3-05E6-4FC3-9BC4-0F0D56794649}"/>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5" name="Footer Placeholder 4">
            <a:extLst>
              <a:ext uri="{FF2B5EF4-FFF2-40B4-BE49-F238E27FC236}">
                <a16:creationId xmlns:a16="http://schemas.microsoft.com/office/drawing/2014/main" id="{A19008FC-5986-489C-8BFF-7B3D1BC259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50256-61E1-4F25-8EDC-E807583E94C0}"/>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0086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2353-30EE-4689-A1B5-31771F130F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73EDF3-91E0-4547-A803-16446C50E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AB50D-85A8-4516-8DF2-D32E74C46E25}"/>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5" name="Footer Placeholder 4">
            <a:extLst>
              <a:ext uri="{FF2B5EF4-FFF2-40B4-BE49-F238E27FC236}">
                <a16:creationId xmlns:a16="http://schemas.microsoft.com/office/drawing/2014/main" id="{CCBC7C91-A291-4368-B50E-B516D85114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B848E5-E6C7-487C-9717-68FBA1EBC64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875235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41982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15371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50932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568582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51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349248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9800206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5310403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318006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610060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2549-1C40-4E90-A104-921C4451E2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3D61F-3CB6-44A1-AF14-468DE373D8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7C653-990A-4872-80FA-8BB624260453}"/>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5" name="Footer Placeholder 4">
            <a:extLst>
              <a:ext uri="{FF2B5EF4-FFF2-40B4-BE49-F238E27FC236}">
                <a16:creationId xmlns:a16="http://schemas.microsoft.com/office/drawing/2014/main" id="{40602131-72F8-4BC2-8545-FE20BB76C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6798F-6F5D-4621-84BB-A4547D27C95F}"/>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486127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5904596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612214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14161254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5756742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94552424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774131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73116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13038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8779446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17118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419912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1220324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2869593"/>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9568633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18247625"/>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917394363"/>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51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352615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15997203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487371950"/>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768219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A764-6CC8-47F8-9556-C861BC4A81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CE45B-6FD3-4E60-8C20-61ED8E5DC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EF24BA-9D1E-4EFE-B505-AA98CBEEC516}"/>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5" name="Footer Placeholder 4">
            <a:extLst>
              <a:ext uri="{FF2B5EF4-FFF2-40B4-BE49-F238E27FC236}">
                <a16:creationId xmlns:a16="http://schemas.microsoft.com/office/drawing/2014/main" id="{F05A8BBE-E523-4C9D-9917-F91A7E5B3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0B0243-B605-45A3-BD36-5326007333EA}"/>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039417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F574-BE67-45D4-8594-C762371BE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4E8943-3B43-4256-A684-AE5E9F309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F0CEFE-CEB1-47FC-BA14-B5E5E3171A43}"/>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5" name="Footer Placeholder 4">
            <a:extLst>
              <a:ext uri="{FF2B5EF4-FFF2-40B4-BE49-F238E27FC236}">
                <a16:creationId xmlns:a16="http://schemas.microsoft.com/office/drawing/2014/main" id="{5A7F16DB-2078-420A-B65E-AA63E41B2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D36B27-3620-4A24-8395-A20BD7569A15}"/>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350895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8C37-46FC-4731-9B13-9A4D828720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95D0C0-84CE-4054-A64D-C22F5CD3C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44077E-39A1-403B-B589-3CD3B2DB73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93BE31-C6B5-4A19-9B13-FBDAFA70ACBA}"/>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6" name="Footer Placeholder 5">
            <a:extLst>
              <a:ext uri="{FF2B5EF4-FFF2-40B4-BE49-F238E27FC236}">
                <a16:creationId xmlns:a16="http://schemas.microsoft.com/office/drawing/2014/main" id="{511F273F-0297-44AF-8730-1834654CEE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0986-16B2-4CE1-ADC4-149A5DC279E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728412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54F7-D76A-4CC8-8F78-7BD5FF01B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7DD9D-FC54-4DBB-8786-C3C52A9E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4C9C44-9AD3-4E69-AFCB-7C0E17748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EA9214-810E-4E2A-A358-073D09115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EB33F-EFA4-41F5-BE2B-964182E8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FDBEE1-B8A8-4A1B-8113-7704E37135C5}"/>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8" name="Footer Placeholder 7">
            <a:extLst>
              <a:ext uri="{FF2B5EF4-FFF2-40B4-BE49-F238E27FC236}">
                <a16:creationId xmlns:a16="http://schemas.microsoft.com/office/drawing/2014/main" id="{E6C21A79-FC24-480C-A7C6-C62B4AC86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25502A-D3A7-46C0-A43A-D2F7028B852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2174603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04B8-33FF-4CE9-8EAD-6D5FA9D8FA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443668-476F-4D4B-B472-C90765210BB7}"/>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4" name="Footer Placeholder 3">
            <a:extLst>
              <a:ext uri="{FF2B5EF4-FFF2-40B4-BE49-F238E27FC236}">
                <a16:creationId xmlns:a16="http://schemas.microsoft.com/office/drawing/2014/main" id="{F56D209B-909C-4E44-80EA-16BC991728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0F3F6B-AA41-403F-98DD-F4ABC0B1109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58559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710407-75F1-48FE-8DDD-81FBC63AE62D}"/>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3" name="Footer Placeholder 2">
            <a:extLst>
              <a:ext uri="{FF2B5EF4-FFF2-40B4-BE49-F238E27FC236}">
                <a16:creationId xmlns:a16="http://schemas.microsoft.com/office/drawing/2014/main" id="{E1C68647-EDFD-480B-96AE-1763BE6F62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DDB73F-F448-4C14-821F-FFB40C74D25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154208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A204-48B7-45EF-AA65-306314C09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D488A-8BC8-41B8-A1AD-3992E2AE6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9EF1DE-A9D2-4630-B43E-477C46B4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DF19-E712-4706-B2C1-1C61AEED7098}"/>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6" name="Footer Placeholder 5">
            <a:extLst>
              <a:ext uri="{FF2B5EF4-FFF2-40B4-BE49-F238E27FC236}">
                <a16:creationId xmlns:a16="http://schemas.microsoft.com/office/drawing/2014/main" id="{4457F5E8-C8F3-459A-96C1-526A741B26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E64F63-E95C-46E1-8564-D7550DDE2711}"/>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75236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FDDD-74D5-4A90-84FF-12487A99B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F0804D-D32A-4E5A-ABE5-D97243213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EECA0-E469-451F-919A-EE01D239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32A5F-C880-4A15-A6F2-BF49CB51B360}"/>
              </a:ext>
            </a:extLst>
          </p:cNvPr>
          <p:cNvSpPr>
            <a:spLocks noGrp="1"/>
          </p:cNvSpPr>
          <p:nvPr>
            <p:ph type="dt" sz="half" idx="10"/>
          </p:nvPr>
        </p:nvSpPr>
        <p:spPr/>
        <p:txBody>
          <a:bodyPr/>
          <a:lstStyle/>
          <a:p>
            <a:fld id="{3CB3AF75-5011-4208-8854-7FEB3BCAA888}" type="datetimeFigureOut">
              <a:rPr lang="en-IN" smtClean="0"/>
              <a:t>25-08-2022</a:t>
            </a:fld>
            <a:endParaRPr lang="en-IN"/>
          </a:p>
        </p:txBody>
      </p:sp>
      <p:sp>
        <p:nvSpPr>
          <p:cNvPr id="6" name="Footer Placeholder 5">
            <a:extLst>
              <a:ext uri="{FF2B5EF4-FFF2-40B4-BE49-F238E27FC236}">
                <a16:creationId xmlns:a16="http://schemas.microsoft.com/office/drawing/2014/main" id="{868DEB5E-99AD-411F-A91C-2BC1D993DA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F79A6-CECF-490C-9433-35802141D7DB}"/>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717226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9.xml"/><Relationship Id="rId3" Type="http://schemas.openxmlformats.org/officeDocument/2006/relationships/slideLayout" Target="../slideLayouts/slideLayout124.xml"/><Relationship Id="rId7" Type="http://schemas.openxmlformats.org/officeDocument/2006/relationships/slideLayout" Target="../slideLayouts/slideLayout128.xml"/><Relationship Id="rId2" Type="http://schemas.openxmlformats.org/officeDocument/2006/relationships/slideLayout" Target="../slideLayouts/slideLayout123.xml"/><Relationship Id="rId1" Type="http://schemas.openxmlformats.org/officeDocument/2006/relationships/slideLayout" Target="../slideLayouts/slideLayout122.xml"/><Relationship Id="rId6" Type="http://schemas.openxmlformats.org/officeDocument/2006/relationships/slideLayout" Target="../slideLayouts/slideLayout127.xml"/><Relationship Id="rId5" Type="http://schemas.openxmlformats.org/officeDocument/2006/relationships/slideLayout" Target="../slideLayouts/slideLayout126.xml"/><Relationship Id="rId4" Type="http://schemas.openxmlformats.org/officeDocument/2006/relationships/slideLayout" Target="../slideLayouts/slideLayout125.xml"/><Relationship Id="rId9"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BBA7F-EE92-4A03-8ECF-B3B1898AD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275BFE-3FE8-409F-83D6-9D235203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C9095-F356-4184-BBF9-5385728D8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AF75-5011-4208-8854-7FEB3BCAA888}" type="datetimeFigureOut">
              <a:rPr lang="en-IN" smtClean="0"/>
              <a:t>25-08-2022</a:t>
            </a:fld>
            <a:endParaRPr lang="en-IN"/>
          </a:p>
        </p:txBody>
      </p:sp>
      <p:sp>
        <p:nvSpPr>
          <p:cNvPr id="5" name="Footer Placeholder 4">
            <a:extLst>
              <a:ext uri="{FF2B5EF4-FFF2-40B4-BE49-F238E27FC236}">
                <a16:creationId xmlns:a16="http://schemas.microsoft.com/office/drawing/2014/main" id="{156366FD-E3D8-456D-AEDD-9CB2312A8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7892B-CD93-44CC-8B85-E9218F5CA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E5827-064E-4A58-9864-CA4B6C76DA45}" type="slidenum">
              <a:rPr lang="en-IN" smtClean="0"/>
              <a:t>‹#›</a:t>
            </a:fld>
            <a:endParaRPr lang="en-IN"/>
          </a:p>
        </p:txBody>
      </p:sp>
    </p:spTree>
    <p:extLst>
      <p:ext uri="{BB962C8B-B14F-4D97-AF65-F5344CB8AC3E}">
        <p14:creationId xmlns:p14="http://schemas.microsoft.com/office/powerpoint/2010/main" val="1804475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5628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8/25/2022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373244113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6705280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8/25/2022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562869991"/>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9.xml"/><Relationship Id="rId1" Type="http://schemas.openxmlformats.org/officeDocument/2006/relationships/slideLayout" Target="../slideLayouts/slideLayout91.xml"/><Relationship Id="rId5" Type="http://schemas.openxmlformats.org/officeDocument/2006/relationships/image" Target="../media/image41.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10.xml"/><Relationship Id="rId1" Type="http://schemas.openxmlformats.org/officeDocument/2006/relationships/slideLayout" Target="../slideLayouts/slideLayout91.xml"/><Relationship Id="rId5" Type="http://schemas.openxmlformats.org/officeDocument/2006/relationships/image" Target="../media/image42.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128.xml"/></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91.xml"/><Relationship Id="rId5" Type="http://schemas.openxmlformats.org/officeDocument/2006/relationships/hyperlink" Target="https://www.kaggle.com/datasets/pavansubhasht/ibm-hr-analytics-attrition-dataset?resource=download" TargetMode="Externa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91.xml"/><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28.xml"/></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91.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91.xml"/><Relationship Id="rId5" Type="http://schemas.openxmlformats.org/officeDocument/2006/relationships/image" Target="../media/image49.png"/><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91.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91.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91.xml"/><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91.xml"/><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91.xml"/><Relationship Id="rId5" Type="http://schemas.openxmlformats.org/officeDocument/2006/relationships/image" Target="../media/image59.png"/><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91.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91.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91.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91.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91.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91.xml"/><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91.xml"/><Relationship Id="rId4" Type="http://schemas.openxmlformats.org/officeDocument/2006/relationships/image" Target="../media/image67.png"/></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1.xml"/><Relationship Id="rId1" Type="http://schemas.openxmlformats.org/officeDocument/2006/relationships/slideLayout" Target="../slideLayouts/slideLayout91.xml"/><Relationship Id="rId5" Type="http://schemas.openxmlformats.org/officeDocument/2006/relationships/image" Target="../media/image69.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91.xml"/><Relationship Id="rId5" Type="http://schemas.openxmlformats.org/officeDocument/2006/relationships/image" Target="../media/image71.png"/><Relationship Id="rId4" Type="http://schemas.openxmlformats.org/officeDocument/2006/relationships/image" Target="../media/image70.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3.xml"/><Relationship Id="rId1" Type="http://schemas.openxmlformats.org/officeDocument/2006/relationships/slideLayout" Target="../slideLayouts/slideLayout91.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128.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91.xml"/><Relationship Id="rId5" Type="http://schemas.openxmlformats.org/officeDocument/2006/relationships/image" Target="../media/image74.png"/><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91.xml"/><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91.xml"/><Relationship Id="rId5" Type="http://schemas.openxmlformats.org/officeDocument/2006/relationships/image" Target="../media/image78.png"/><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91.xml"/><Relationship Id="rId4" Type="http://schemas.openxmlformats.org/officeDocument/2006/relationships/image" Target="../media/image79.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91.xml"/><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91.xml"/><Relationship Id="rId5" Type="http://schemas.openxmlformats.org/officeDocument/2006/relationships/image" Target="../media/image82.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91.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91.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91.xml"/><Relationship Id="rId4" Type="http://schemas.openxmlformats.org/officeDocument/2006/relationships/image" Target="../media/image85.png"/></Relationships>
</file>

<file path=ppt/slides/_rels/slide4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4.xml"/><Relationship Id="rId1" Type="http://schemas.openxmlformats.org/officeDocument/2006/relationships/slideLayout" Target="../slideLayouts/slideLayout128.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91.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1.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1.xml"/><Relationship Id="rId4" Type="http://schemas.openxmlformats.org/officeDocument/2006/relationships/image" Target="../media/image88.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91.xml"/><Relationship Id="rId5" Type="http://schemas.openxmlformats.org/officeDocument/2006/relationships/image" Target="../media/image90.png"/><Relationship Id="rId4" Type="http://schemas.openxmlformats.org/officeDocument/2006/relationships/image" Target="../media/image89.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8.xml"/><Relationship Id="rId4" Type="http://schemas.openxmlformats.org/officeDocument/2006/relationships/hyperlink" Target="https://en.wikipedia.org/wiki/Logistic_regression"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91.xml"/><Relationship Id="rId4" Type="http://schemas.openxmlformats.org/officeDocument/2006/relationships/image" Target="../media/image91.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91.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91.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91.xml"/><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91.xml"/><Relationship Id="rId4" Type="http://schemas.openxmlformats.org/officeDocument/2006/relationships/image" Target="../media/image95.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91.xml"/><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91.xml"/><Relationship Id="rId4" Type="http://schemas.openxmlformats.org/officeDocument/2006/relationships/image" Target="../media/image97.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91.xml"/><Relationship Id="rId4" Type="http://schemas.openxmlformats.org/officeDocument/2006/relationships/image" Target="../media/image98.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91.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91.xml"/><Relationship Id="rId4" Type="http://schemas.openxmlformats.org/officeDocument/2006/relationships/image" Target="../media/image100.png"/></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5.xml"/><Relationship Id="rId1" Type="http://schemas.openxmlformats.org/officeDocument/2006/relationships/slideLayout" Target="../slideLayouts/slideLayout91.xml"/><Relationship Id="rId5" Type="http://schemas.openxmlformats.org/officeDocument/2006/relationships/image" Target="../media/image37.png"/><Relationship Id="rId4" Type="http://schemas.openxmlformats.org/officeDocument/2006/relationships/image" Target="../media/image28.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91.xml"/><Relationship Id="rId4" Type="http://schemas.openxmlformats.org/officeDocument/2006/relationships/image" Target="../media/image101.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91.xml"/><Relationship Id="rId4" Type="http://schemas.openxmlformats.org/officeDocument/2006/relationships/image" Target="../media/image102.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91.xml"/><Relationship Id="rId4" Type="http://schemas.openxmlformats.org/officeDocument/2006/relationships/image" Target="../media/image103.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91.xml"/><Relationship Id="rId4" Type="http://schemas.openxmlformats.org/officeDocument/2006/relationships/image" Target="../media/image104.png"/></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100.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4.xml"/><Relationship Id="rId1" Type="http://schemas.openxmlformats.org/officeDocument/2006/relationships/slideLayout" Target="../slideLayouts/slideLayout58.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6.xml"/><Relationship Id="rId1" Type="http://schemas.openxmlformats.org/officeDocument/2006/relationships/slideLayout" Target="../slideLayouts/slideLayout91.xml"/><Relationship Id="rId5" Type="http://schemas.openxmlformats.org/officeDocument/2006/relationships/image" Target="../media/image38.png"/><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7.xml"/><Relationship Id="rId1" Type="http://schemas.openxmlformats.org/officeDocument/2006/relationships/slideLayout" Target="../slideLayouts/slideLayout9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Logistic_regression" TargetMode="External"/><Relationship Id="rId2" Type="http://schemas.openxmlformats.org/officeDocument/2006/relationships/notesSlide" Target="../notesSlides/notesSlide8.xml"/><Relationship Id="rId1" Type="http://schemas.openxmlformats.org/officeDocument/2006/relationships/slideLayout" Target="../slideLayouts/slideLayout91.xml"/><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AI for </a:t>
            </a:r>
            <a:b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b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3" y="4366426"/>
            <a:ext cx="3673646"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Module 8: </a:t>
            </a:r>
          </a:p>
          <a:p>
            <a:pPr lvl="0">
              <a:defRPr/>
            </a:pPr>
            <a:r>
              <a:rPr lang="ko-KR" altLang="en-US" sz="2400" kern="0" dirty="0">
                <a:solidFill>
                  <a:srgbClr val="002853"/>
                </a:solidFill>
                <a:latin typeface="IntelOne Display Light" panose="020B0403020203020204"/>
              </a:rPr>
              <a:t>회귀</a:t>
            </a:r>
            <a:r>
              <a:rPr lang="en-US" altLang="ko-KR" sz="2400" kern="0" dirty="0">
                <a:solidFill>
                  <a:srgbClr val="002853"/>
                </a:solidFill>
                <a:latin typeface="IntelOne Display Light" panose="020B0403020203020204"/>
              </a:rPr>
              <a:t>2</a:t>
            </a:r>
            <a:r>
              <a:rPr lang="ko-KR" altLang="en-US" sz="2400" kern="0" dirty="0">
                <a:solidFill>
                  <a:srgbClr val="002853"/>
                </a:solidFill>
                <a:latin typeface="IntelOne Display Light" panose="020B0403020203020204"/>
              </a:rPr>
              <a:t> </a:t>
            </a:r>
            <a:r>
              <a:rPr lang="en-US" altLang="ko-KR" sz="2400" kern="0" dirty="0">
                <a:solidFill>
                  <a:srgbClr val="002853"/>
                </a:solidFill>
                <a:latin typeface="IntelOne Display Light" panose="020B0403020203020204"/>
              </a:rPr>
              <a:t>(</a:t>
            </a:r>
            <a:r>
              <a:rPr lang="en-US" altLang="ko-KR" sz="2400" kern="0" dirty="0" err="1">
                <a:solidFill>
                  <a:srgbClr val="002853"/>
                </a:solidFill>
                <a:latin typeface="IntelOne Display Light" panose="020B0403020203020204"/>
              </a:rPr>
              <a:t>Regreesion</a:t>
            </a:r>
            <a:r>
              <a:rPr lang="en-US" altLang="ko-KR" sz="2400" kern="0" dirty="0">
                <a:solidFill>
                  <a:srgbClr val="002853"/>
                </a:solidFill>
                <a:latin typeface="IntelOne Display Light" panose="020B0403020203020204"/>
              </a:rPr>
              <a:t> 2)</a:t>
            </a:r>
          </a:p>
          <a:p>
            <a:pPr lvl="0">
              <a:defRPr/>
            </a:pPr>
            <a:r>
              <a:rPr lang="en-US" altLang="ko-KR" sz="2400" kern="0" dirty="0">
                <a:solidFill>
                  <a:srgbClr val="002853"/>
                </a:solidFill>
                <a:latin typeface="IntelOne Display Light" panose="020B0403020203020204"/>
              </a:rPr>
              <a:t>AI </a:t>
            </a:r>
            <a:r>
              <a:rPr lang="ko-KR" altLang="en-US" sz="2400" kern="0" dirty="0">
                <a:solidFill>
                  <a:srgbClr val="002853"/>
                </a:solidFill>
                <a:latin typeface="IntelOne Display Light" panose="020B0403020203020204"/>
              </a:rPr>
              <a:t>산업 응용프로그램</a:t>
            </a:r>
            <a:endParaRPr lang="en-US" altLang="ko-KR" sz="2400" kern="0" dirty="0">
              <a:solidFill>
                <a:srgbClr val="002853"/>
              </a:solidFill>
              <a:latin typeface="IntelOne Display Light" panose="020B0403020203020204"/>
            </a:endParaRPr>
          </a:p>
          <a:p>
            <a:pPr lvl="0">
              <a:defRPr/>
            </a:pPr>
            <a:r>
              <a:rPr lang="en-US" altLang="ko-KR" sz="2400" kern="0" dirty="0">
                <a:solidFill>
                  <a:srgbClr val="002853"/>
                </a:solidFill>
                <a:latin typeface="IntelOne Display Light" panose="020B0403020203020204"/>
              </a:rPr>
              <a:t>(</a:t>
            </a:r>
            <a:r>
              <a:rPr lang="ko-KR" altLang="en-US" sz="2400" kern="0" dirty="0">
                <a:solidFill>
                  <a:srgbClr val="002853"/>
                </a:solidFill>
                <a:latin typeface="IntelOne Display Light" panose="020B0403020203020204"/>
              </a:rPr>
              <a:t>직원이탈예측</a:t>
            </a:r>
            <a:r>
              <a:rPr lang="en-US" altLang="ko-KR" sz="2400" kern="0" dirty="0">
                <a:solidFill>
                  <a:srgbClr val="002853"/>
                </a:solidFill>
                <a:latin typeface="IntelOne Display Light" panose="020B0403020203020204"/>
              </a:rPr>
              <a:t>)</a:t>
            </a:r>
            <a:endPar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endParaRP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197856" cy="1199822"/>
          </a:xfrm>
        </p:spPr>
        <p:txBody>
          <a:bodyPr/>
          <a:lstStyle/>
          <a:p>
            <a:r>
              <a:rPr lang="ko-KR" altLang="en-US" dirty="0" err="1">
                <a:solidFill>
                  <a:srgbClr val="000000"/>
                </a:solidFill>
              </a:rPr>
              <a:t>로지스틱회귀</a:t>
            </a:r>
            <a:r>
              <a:rPr lang="ko-KR" altLang="en-US" dirty="0">
                <a:solidFill>
                  <a:srgbClr val="000000"/>
                </a:solidFill>
              </a:rPr>
              <a:t> </a:t>
            </a:r>
            <a:r>
              <a:rPr lang="en-US" altLang="ko-KR" dirty="0">
                <a:solidFill>
                  <a:srgbClr val="000000"/>
                </a:solidFill>
              </a:rPr>
              <a:t>(</a:t>
            </a:r>
            <a:r>
              <a:rPr lang="en-US" altLang="ko-KR" b="1" u="sng" dirty="0">
                <a:hlinkClick r:id="rId3"/>
              </a:rPr>
              <a:t>Logistic Regression</a:t>
            </a:r>
            <a:r>
              <a:rPr lang="en-US" altLang="ko-KR" b="1" u="sng" dirty="0"/>
              <a:t>)</a:t>
            </a:r>
            <a:br>
              <a:rPr lang="en-US" altLang="ko-KR" sz="9600" dirty="0">
                <a:solidFill>
                  <a:srgbClr val="000000"/>
                </a:solidFill>
              </a:rPr>
            </a:b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4" name="TextBox 3">
            <a:extLst>
              <a:ext uri="{FF2B5EF4-FFF2-40B4-BE49-F238E27FC236}">
                <a16:creationId xmlns:a16="http://schemas.microsoft.com/office/drawing/2014/main" id="{0516D624-8FCA-4D00-A662-3885C02A7EC5}"/>
              </a:ext>
            </a:extLst>
          </p:cNvPr>
          <p:cNvSpPr txBox="1"/>
          <p:nvPr/>
        </p:nvSpPr>
        <p:spPr>
          <a:xfrm>
            <a:off x="795093" y="1327815"/>
            <a:ext cx="9417963" cy="3693319"/>
          </a:xfrm>
          <a:prstGeom prst="rect">
            <a:avLst/>
          </a:prstGeom>
          <a:noFill/>
        </p:spPr>
        <p:txBody>
          <a:bodyPr wrap="none" rtlCol="0">
            <a:spAutoFit/>
          </a:bodyPr>
          <a:lstStyle/>
          <a:p>
            <a:pPr marL="285750" indent="-285750">
              <a:buFont typeface="Arial" panose="020B0604020202020204" pitchFamily="34" charset="0"/>
              <a:buChar char="•"/>
            </a:pPr>
            <a:r>
              <a:rPr lang="ko-KR" altLang="en-US" dirty="0" err="1"/>
              <a:t>전처리</a:t>
            </a:r>
            <a:r>
              <a:rPr lang="ko-KR" altLang="en-US" dirty="0"/>
              <a:t> 작업에 먼저 수치형 데이터로 변환을 해주고 </a:t>
            </a:r>
            <a:r>
              <a:rPr lang="en-US" altLang="ko-KR" dirty="0"/>
              <a:t>(0, 1, 2 ,3 ,…)</a:t>
            </a:r>
          </a:p>
          <a:p>
            <a:endParaRPr lang="en-US" altLang="ko-KR" dirty="0"/>
          </a:p>
          <a:p>
            <a:pPr marL="285750" indent="-285750">
              <a:buFont typeface="Arial" panose="020B0604020202020204" pitchFamily="34" charset="0"/>
              <a:buChar char="•"/>
            </a:pPr>
            <a:r>
              <a:rPr lang="ko-KR" altLang="en-US" dirty="0" err="1"/>
              <a:t>수치화된</a:t>
            </a:r>
            <a:r>
              <a:rPr lang="ko-KR" altLang="en-US" dirty="0"/>
              <a:t> 데이터를 </a:t>
            </a:r>
            <a:r>
              <a:rPr lang="ko-KR" altLang="en-US" dirty="0" err="1"/>
              <a:t>가변수화하여</a:t>
            </a:r>
            <a:r>
              <a:rPr lang="ko-KR" altLang="en-US" dirty="0"/>
              <a:t> 데이터 후 가공 필요</a:t>
            </a:r>
            <a:endParaRPr lang="en-US" altLang="ko-KR" dirty="0"/>
          </a:p>
          <a:p>
            <a:endParaRPr lang="en-US" altLang="ko-KR" dirty="0"/>
          </a:p>
          <a:p>
            <a:pPr marL="285750" indent="-285750">
              <a:buFont typeface="Arial" panose="020B0604020202020204" pitchFamily="34" charset="0"/>
              <a:buChar char="•"/>
            </a:pPr>
            <a:r>
              <a:rPr lang="ko-KR" altLang="en-US" dirty="0"/>
              <a:t>이유</a:t>
            </a:r>
            <a:r>
              <a:rPr lang="en-US" altLang="ko-KR" dirty="0"/>
              <a:t>: </a:t>
            </a:r>
            <a:r>
              <a:rPr lang="ko-KR" altLang="en-US" dirty="0"/>
              <a:t>데이터 간의 관계성이 생기는 문제를 해결</a:t>
            </a:r>
            <a:endParaRPr lang="en-US" altLang="ko-KR" dirty="0"/>
          </a:p>
          <a:p>
            <a:endParaRPr lang="en-US" altLang="ko-KR" dirty="0"/>
          </a:p>
          <a:p>
            <a:pPr marL="285750" indent="-285750">
              <a:buFont typeface="Arial" panose="020B0604020202020204" pitchFamily="34" charset="0"/>
              <a:buChar char="•"/>
            </a:pPr>
            <a:r>
              <a:rPr lang="ko-KR" altLang="en-US" dirty="0"/>
              <a:t>월용일 </a:t>
            </a:r>
            <a:r>
              <a:rPr lang="en-US" altLang="ko-KR" dirty="0"/>
              <a:t>1, </a:t>
            </a:r>
            <a:r>
              <a:rPr lang="ko-KR" altLang="en-US" dirty="0"/>
              <a:t>화요일 </a:t>
            </a:r>
            <a:r>
              <a:rPr lang="en-US" altLang="ko-KR" dirty="0"/>
              <a:t>2, </a:t>
            </a:r>
            <a:r>
              <a:rPr lang="ko-KR" altLang="en-US" dirty="0"/>
              <a:t>수요일 </a:t>
            </a:r>
            <a:r>
              <a:rPr lang="en-US" altLang="ko-KR" dirty="0"/>
              <a:t>3 …..   1+2</a:t>
            </a:r>
            <a:r>
              <a:rPr lang="en-US" altLang="ko-KR" dirty="0">
                <a:sym typeface="Wingdings" panose="05000000000000000000" pitchFamily="2" charset="2"/>
              </a:rPr>
              <a:t></a:t>
            </a:r>
            <a:r>
              <a:rPr lang="en-US" altLang="ko-KR" dirty="0"/>
              <a:t> 3 ?? </a:t>
            </a:r>
          </a:p>
          <a:p>
            <a:endParaRPr lang="en-US" altLang="ko-KR" dirty="0"/>
          </a:p>
          <a:p>
            <a:pPr marL="285750" indent="-285750">
              <a:buFont typeface="Arial" panose="020B0604020202020204" pitchFamily="34" charset="0"/>
              <a:buChar char="•"/>
            </a:pPr>
            <a:r>
              <a:rPr lang="ko-KR" altLang="en-US" dirty="0"/>
              <a:t>단순하게 수치형 데이터로 변환하면 해당 데이터들 간 위와 같은 관계성이 존재할 수 있음</a:t>
            </a:r>
            <a:endParaRPr lang="en-US" altLang="ko-KR" dirty="0"/>
          </a:p>
          <a:p>
            <a:endParaRPr lang="en-US" altLang="ko-KR" dirty="0"/>
          </a:p>
          <a:p>
            <a:pPr marL="285750" indent="-285750">
              <a:buFont typeface="Arial" panose="020B0604020202020204" pitchFamily="34" charset="0"/>
              <a:buChar char="•"/>
            </a:pPr>
            <a:r>
              <a:rPr lang="ko-KR" altLang="en-US" dirty="0"/>
              <a:t>관계성으로 잘못된 학습이 </a:t>
            </a:r>
            <a:r>
              <a:rPr lang="ko-KR" altLang="en-US" dirty="0" err="1"/>
              <a:t>일어남</a:t>
            </a:r>
            <a:endParaRPr lang="en-US" altLang="ko-KR" dirty="0"/>
          </a:p>
          <a:p>
            <a:endParaRPr lang="en-US" altLang="ko-KR" dirty="0"/>
          </a:p>
          <a:p>
            <a:pPr marL="285750" indent="-285750">
              <a:buFont typeface="Arial" panose="020B0604020202020204" pitchFamily="34" charset="0"/>
              <a:buChar char="•"/>
            </a:pPr>
            <a:r>
              <a:rPr lang="ko-KR" altLang="en-US" dirty="0"/>
              <a:t>더미</a:t>
            </a:r>
            <a:r>
              <a:rPr lang="en-US" altLang="ko-KR" dirty="0"/>
              <a:t>(dummy)</a:t>
            </a:r>
            <a:r>
              <a:rPr lang="ko-KR" altLang="en-US" dirty="0"/>
              <a:t>로 만든 가변수로 변환 필요</a:t>
            </a:r>
            <a:r>
              <a:rPr lang="en-US" altLang="ko-KR" dirty="0"/>
              <a:t>!!</a:t>
            </a:r>
          </a:p>
        </p:txBody>
      </p:sp>
      <p:pic>
        <p:nvPicPr>
          <p:cNvPr id="5" name="그림 4">
            <a:extLst>
              <a:ext uri="{FF2B5EF4-FFF2-40B4-BE49-F238E27FC236}">
                <a16:creationId xmlns:a16="http://schemas.microsoft.com/office/drawing/2014/main" id="{A012A7A4-B53B-419A-802B-F42561BDBD4C}"/>
              </a:ext>
            </a:extLst>
          </p:cNvPr>
          <p:cNvPicPr>
            <a:picLocks noChangeAspect="1"/>
          </p:cNvPicPr>
          <p:nvPr/>
        </p:nvPicPr>
        <p:blipFill>
          <a:blip r:embed="rId5"/>
          <a:stretch>
            <a:fillRect/>
          </a:stretch>
        </p:blipFill>
        <p:spPr>
          <a:xfrm>
            <a:off x="5867400" y="4139535"/>
            <a:ext cx="5114925" cy="1390650"/>
          </a:xfrm>
          <a:prstGeom prst="rect">
            <a:avLst/>
          </a:prstGeom>
        </p:spPr>
      </p:pic>
      <p:sp>
        <p:nvSpPr>
          <p:cNvPr id="6" name="TextBox 5">
            <a:extLst>
              <a:ext uri="{FF2B5EF4-FFF2-40B4-BE49-F238E27FC236}">
                <a16:creationId xmlns:a16="http://schemas.microsoft.com/office/drawing/2014/main" id="{B96F7EC7-D720-4F7B-BE7E-47CE8CB3060A}"/>
              </a:ext>
            </a:extLst>
          </p:cNvPr>
          <p:cNvSpPr txBox="1"/>
          <p:nvPr/>
        </p:nvSpPr>
        <p:spPr>
          <a:xfrm>
            <a:off x="6389721" y="5496369"/>
            <a:ext cx="4070281" cy="369332"/>
          </a:xfrm>
          <a:prstGeom prst="rect">
            <a:avLst/>
          </a:prstGeom>
          <a:noFill/>
        </p:spPr>
        <p:txBody>
          <a:bodyPr wrap="none" rtlCol="0">
            <a:spAutoFit/>
          </a:bodyPr>
          <a:lstStyle/>
          <a:p>
            <a:r>
              <a:rPr lang="en-US" altLang="ko-KR" dirty="0"/>
              <a:t>Pandas</a:t>
            </a:r>
            <a:r>
              <a:rPr lang="ko-KR" altLang="en-US" dirty="0"/>
              <a:t> 에  </a:t>
            </a:r>
            <a:r>
              <a:rPr lang="en-US" altLang="ko-KR" dirty="0" err="1"/>
              <a:t>get_dummies</a:t>
            </a:r>
            <a:r>
              <a:rPr lang="en-US" altLang="ko-KR" dirty="0"/>
              <a:t> </a:t>
            </a:r>
            <a:r>
              <a:rPr lang="ko-KR" altLang="en-US" dirty="0"/>
              <a:t>함수 활용 변경</a:t>
            </a:r>
          </a:p>
        </p:txBody>
      </p:sp>
    </p:spTree>
    <p:extLst>
      <p:ext uri="{BB962C8B-B14F-4D97-AF65-F5344CB8AC3E}">
        <p14:creationId xmlns:p14="http://schemas.microsoft.com/office/powerpoint/2010/main" val="4178679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197856" cy="1199822"/>
          </a:xfrm>
        </p:spPr>
        <p:txBody>
          <a:bodyPr/>
          <a:lstStyle/>
          <a:p>
            <a:r>
              <a:rPr lang="ko-KR" altLang="en-US" dirty="0" err="1">
                <a:solidFill>
                  <a:srgbClr val="000000"/>
                </a:solidFill>
              </a:rPr>
              <a:t>로지스틱회귀</a:t>
            </a:r>
            <a:r>
              <a:rPr lang="ko-KR" altLang="en-US" dirty="0">
                <a:solidFill>
                  <a:srgbClr val="000000"/>
                </a:solidFill>
              </a:rPr>
              <a:t> </a:t>
            </a:r>
            <a:r>
              <a:rPr lang="en-US" altLang="ko-KR" dirty="0">
                <a:solidFill>
                  <a:srgbClr val="000000"/>
                </a:solidFill>
              </a:rPr>
              <a:t>(</a:t>
            </a:r>
            <a:r>
              <a:rPr lang="en-US" altLang="ko-KR" b="1" u="sng" dirty="0">
                <a:hlinkClick r:id="rId3"/>
              </a:rPr>
              <a:t>Logistic Regression</a:t>
            </a:r>
            <a:r>
              <a:rPr lang="en-US" altLang="ko-KR" b="1" u="sng" dirty="0"/>
              <a:t>)</a:t>
            </a:r>
            <a:br>
              <a:rPr lang="en-US" altLang="ko-KR" sz="9600" dirty="0">
                <a:solidFill>
                  <a:srgbClr val="000000"/>
                </a:solidFill>
              </a:rPr>
            </a:b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3" name="TextBox 2">
            <a:extLst>
              <a:ext uri="{FF2B5EF4-FFF2-40B4-BE49-F238E27FC236}">
                <a16:creationId xmlns:a16="http://schemas.microsoft.com/office/drawing/2014/main" id="{C496844D-AF86-44C5-96AB-FB3AADC8FB4E}"/>
              </a:ext>
            </a:extLst>
          </p:cNvPr>
          <p:cNvSpPr txBox="1"/>
          <p:nvPr/>
        </p:nvSpPr>
        <p:spPr>
          <a:xfrm>
            <a:off x="798623" y="1057024"/>
            <a:ext cx="4431021" cy="369332"/>
          </a:xfrm>
          <a:prstGeom prst="rect">
            <a:avLst/>
          </a:prstGeom>
          <a:noFill/>
        </p:spPr>
        <p:txBody>
          <a:bodyPr wrap="none" rtlCol="0">
            <a:spAutoFit/>
          </a:bodyPr>
          <a:lstStyle/>
          <a:p>
            <a:pPr marL="285750" indent="-285750">
              <a:buFont typeface="Arial" panose="020B0604020202020204" pitchFamily="34" charset="0"/>
              <a:buChar char="•"/>
            </a:pPr>
            <a:r>
              <a:rPr lang="ko-KR" altLang="en-US" dirty="0"/>
              <a:t>회귀모델 적합 및 </a:t>
            </a:r>
            <a:r>
              <a:rPr lang="ko-KR" altLang="en-US" dirty="0" err="1"/>
              <a:t>다중공선성</a:t>
            </a:r>
            <a:r>
              <a:rPr lang="ko-KR" altLang="en-US" dirty="0"/>
              <a:t> 확인 필요</a:t>
            </a:r>
          </a:p>
        </p:txBody>
      </p:sp>
      <p:pic>
        <p:nvPicPr>
          <p:cNvPr id="8" name="그림 7">
            <a:extLst>
              <a:ext uri="{FF2B5EF4-FFF2-40B4-BE49-F238E27FC236}">
                <a16:creationId xmlns:a16="http://schemas.microsoft.com/office/drawing/2014/main" id="{26A248BF-5D1B-419B-9E02-BED3FFCDE40F}"/>
              </a:ext>
            </a:extLst>
          </p:cNvPr>
          <p:cNvPicPr>
            <a:picLocks noChangeAspect="1"/>
          </p:cNvPicPr>
          <p:nvPr/>
        </p:nvPicPr>
        <p:blipFill>
          <a:blip r:embed="rId5"/>
          <a:stretch>
            <a:fillRect/>
          </a:stretch>
        </p:blipFill>
        <p:spPr>
          <a:xfrm>
            <a:off x="2827153" y="1572366"/>
            <a:ext cx="6305550" cy="4838700"/>
          </a:xfrm>
          <a:prstGeom prst="rect">
            <a:avLst/>
          </a:prstGeom>
        </p:spPr>
      </p:pic>
    </p:spTree>
    <p:extLst>
      <p:ext uri="{BB962C8B-B14F-4D97-AF65-F5344CB8AC3E}">
        <p14:creationId xmlns:p14="http://schemas.microsoft.com/office/powerpoint/2010/main" val="3543826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00000"/>
              </a:lnSpc>
            </a:pPr>
            <a:r>
              <a:rPr lang="ko-KR" altLang="en-US" sz="6000" dirty="0">
                <a:solidFill>
                  <a:srgbClr val="000000"/>
                </a:solidFill>
              </a:rPr>
              <a:t>직원이탈예측사례</a:t>
            </a:r>
            <a:endParaRPr lang="en-US" altLang="ko-KR" sz="6000" dirty="0">
              <a:solidFill>
                <a:srgbClr val="000000"/>
              </a:solidFill>
            </a:endParaRPr>
          </a:p>
          <a:p>
            <a:pPr>
              <a:lnSpc>
                <a:spcPct val="100000"/>
              </a:lnSpc>
            </a:pPr>
            <a:r>
              <a:rPr lang="en-US" sz="6000" dirty="0">
                <a:solidFill>
                  <a:srgbClr val="000000"/>
                </a:solidFill>
              </a:rPr>
              <a:t>(classical method)</a:t>
            </a: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22689889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3200400"/>
            <a:ext cx="9992979" cy="3200400"/>
          </a:xfrm>
        </p:spPr>
        <p:txBody>
          <a:bodyPr>
            <a:normAutofit/>
          </a:bodyPr>
          <a:lstStyle/>
          <a:p>
            <a:r>
              <a:rPr lang="ko-KR" altLang="en-US" dirty="0">
                <a:solidFill>
                  <a:srgbClr val="000000"/>
                </a:solidFill>
                <a:latin typeface="IntelOne Display Light" panose="020B0403020203020204" pitchFamily="34" charset="0"/>
              </a:rPr>
              <a:t>단계별 실습</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8699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1: </a:t>
            </a:r>
            <a:r>
              <a:rPr lang="ko-KR" altLang="en-US" sz="4800" dirty="0">
                <a:solidFill>
                  <a:srgbClr val="000000"/>
                </a:solidFill>
                <a:latin typeface="IntelOne Display Light" panose="020B0403020203020204" pitchFamily="34" charset="0"/>
              </a:rPr>
              <a:t>데이터집합 수집 및 로드</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495055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데이터집합 수집 및 저장</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A846F84E-665E-4B34-8FA5-C2AE240485C6}"/>
              </a:ext>
            </a:extLst>
          </p:cNvPr>
          <p:cNvPicPr>
            <a:picLocks noChangeAspect="1"/>
          </p:cNvPicPr>
          <p:nvPr/>
        </p:nvPicPr>
        <p:blipFill>
          <a:blip r:embed="rId4"/>
          <a:stretch>
            <a:fillRect/>
          </a:stretch>
        </p:blipFill>
        <p:spPr>
          <a:xfrm>
            <a:off x="381000" y="1442009"/>
            <a:ext cx="10579394" cy="4979284"/>
          </a:xfrm>
          <a:prstGeom prst="rect">
            <a:avLst/>
          </a:prstGeom>
        </p:spPr>
      </p:pic>
      <p:sp>
        <p:nvSpPr>
          <p:cNvPr id="6" name="직사각형 5">
            <a:extLst>
              <a:ext uri="{FF2B5EF4-FFF2-40B4-BE49-F238E27FC236}">
                <a16:creationId xmlns:a16="http://schemas.microsoft.com/office/drawing/2014/main" id="{F9A3D4A9-F5B7-424F-A92A-C3802B578F45}"/>
              </a:ext>
            </a:extLst>
          </p:cNvPr>
          <p:cNvSpPr/>
          <p:nvPr/>
        </p:nvSpPr>
        <p:spPr>
          <a:xfrm>
            <a:off x="5802805" y="318769"/>
            <a:ext cx="6096000" cy="923330"/>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212121"/>
                </a:solidFill>
                <a:effectLst/>
                <a:uLnTx/>
                <a:uFillTx/>
                <a:latin typeface="Roboto"/>
              </a:rPr>
              <a:t>링크 </a:t>
            </a:r>
            <a:r>
              <a:rPr kumimoji="0" lang="en-US" altLang="ko-KR" sz="1800" b="0" i="0" u="none" strike="noStrike" kern="1200" cap="none" spc="0" normalizeH="0" baseline="0" noProof="0" dirty="0">
                <a:ln>
                  <a:noFill/>
                </a:ln>
                <a:solidFill>
                  <a:srgbClr val="212121"/>
                </a:solidFill>
                <a:effectLst/>
                <a:uLnTx/>
                <a:uFillTx/>
                <a:latin typeface="Roboto"/>
              </a:rPr>
              <a:t>: </a:t>
            </a:r>
            <a:r>
              <a:rPr kumimoji="0" lang="en-US" altLang="ko-KR" sz="1800" b="0" i="0" u="none" strike="noStrike" kern="1200" cap="none" spc="0" normalizeH="0" baseline="0" noProof="0" dirty="0">
                <a:ln>
                  <a:noFill/>
                </a:ln>
                <a:solidFill>
                  <a:srgbClr val="212121"/>
                </a:solidFill>
                <a:effectLst/>
                <a:uLnTx/>
                <a:uFillTx/>
                <a:latin typeface="Roboto"/>
                <a:hlinkClick r:id="rId5"/>
              </a:rPr>
              <a:t>Kaggle</a:t>
            </a:r>
            <a:endParaRPr kumimoji="0" lang="ko-KR" altLang="en-US" sz="1800" b="0" i="0" u="none" strike="noStrike" kern="1200" cap="none" spc="0" normalizeH="0" baseline="0" noProof="0" dirty="0">
              <a:ln>
                <a:noFill/>
              </a:ln>
              <a:solidFill>
                <a:srgbClr val="212121"/>
              </a:solidFill>
              <a:effectLst/>
              <a:uLnTx/>
              <a:uFillTx/>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212121"/>
                </a:solidFill>
                <a:effectLst/>
                <a:uLnTx/>
                <a:uFillTx/>
                <a:latin typeface="Roboto"/>
                <a:hlinkClick r:id="rId5"/>
              </a:rPr>
              <a:t>https://www.kaggle.com/datasets/pavansubhasht/ibm-hr-analytics-attrition-dataset?resource=download</a:t>
            </a:r>
            <a:endParaRPr kumimoji="0" lang="ko-KR" altLang="en-US" sz="1800" b="0" i="0" u="none" strike="noStrike" kern="1200" cap="none" spc="0" normalizeH="0" baseline="0" noProof="0" dirty="0">
              <a:ln>
                <a:noFill/>
              </a:ln>
              <a:solidFill>
                <a:srgbClr val="212121"/>
              </a:solidFill>
              <a:effectLst/>
              <a:uLnTx/>
              <a:uFillTx/>
              <a:latin typeface="Roboto"/>
            </a:endParaRPr>
          </a:p>
        </p:txBody>
      </p:sp>
    </p:spTree>
    <p:extLst>
      <p:ext uri="{BB962C8B-B14F-4D97-AF65-F5344CB8AC3E}">
        <p14:creationId xmlns:p14="http://schemas.microsoft.com/office/powerpoint/2010/main" val="40750840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데이터집합 로드</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 name="직사각형 3">
            <a:extLst>
              <a:ext uri="{FF2B5EF4-FFF2-40B4-BE49-F238E27FC236}">
                <a16:creationId xmlns:a16="http://schemas.microsoft.com/office/drawing/2014/main" id="{4D8D5365-1BD7-4FB7-B2B4-3F8BED9659F1}"/>
              </a:ext>
            </a:extLst>
          </p:cNvPr>
          <p:cNvSpPr/>
          <p:nvPr/>
        </p:nvSpPr>
        <p:spPr>
          <a:xfrm>
            <a:off x="491846" y="1203034"/>
            <a:ext cx="1090971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222222"/>
                </a:solidFill>
                <a:effectLst/>
                <a:uLnTx/>
                <a:uFillTx/>
                <a:latin typeface="Lato"/>
              </a:rPr>
              <a:t> </a:t>
            </a:r>
            <a:r>
              <a:rPr kumimoji="0" lang="en-US" altLang="ko-KR" sz="1800" b="0" i="0" u="none" strike="noStrike" kern="1200" cap="none" spc="0" normalizeH="0" baseline="0" noProof="0" dirty="0">
                <a:ln>
                  <a:noFill/>
                </a:ln>
                <a:solidFill>
                  <a:srgbClr val="525252"/>
                </a:solidFill>
                <a:effectLst/>
                <a:uLnTx/>
                <a:uFillTx/>
                <a:latin typeface="IntelOne Display Regular"/>
              </a:rPr>
              <a:t>This data set is collected from the IBM Human Resource department.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525252"/>
                </a:solidFill>
                <a:effectLst/>
                <a:uLnTx/>
                <a:uFillTx/>
                <a:latin typeface="IntelOne Display Regular"/>
              </a:rPr>
              <a:t> The dataset contains </a:t>
            </a:r>
            <a:r>
              <a:rPr kumimoji="0" lang="en-US" altLang="ko-KR" sz="1800" b="1" i="0" u="none" strike="noStrike" kern="1200" cap="none" spc="0" normalizeH="0" baseline="0" noProof="0" dirty="0">
                <a:ln>
                  <a:noFill/>
                </a:ln>
                <a:solidFill>
                  <a:srgbClr val="525252"/>
                </a:solidFill>
                <a:effectLst/>
                <a:uLnTx/>
                <a:uFillTx/>
                <a:latin typeface="IntelOne Display Regular"/>
              </a:rPr>
              <a:t>1470 </a:t>
            </a:r>
            <a:r>
              <a:rPr kumimoji="0" lang="en-US" altLang="ko-KR" sz="1800" b="0" i="0" u="none" strike="noStrike" kern="1200" cap="none" spc="0" normalizeH="0" baseline="0" noProof="0" dirty="0">
                <a:ln>
                  <a:noFill/>
                </a:ln>
                <a:solidFill>
                  <a:srgbClr val="525252"/>
                </a:solidFill>
                <a:effectLst/>
                <a:uLnTx/>
                <a:uFillTx/>
                <a:latin typeface="IntelOne Display Regular"/>
              </a:rPr>
              <a:t>observations and</a:t>
            </a:r>
            <a:r>
              <a:rPr kumimoji="0" lang="en-US" altLang="ko-KR" sz="1800" b="1" i="0" u="none" strike="noStrike" kern="1200" cap="none" spc="0" normalizeH="0" baseline="0" noProof="0" dirty="0">
                <a:ln>
                  <a:noFill/>
                </a:ln>
                <a:solidFill>
                  <a:srgbClr val="525252"/>
                </a:solidFill>
                <a:effectLst/>
                <a:uLnTx/>
                <a:uFillTx/>
                <a:latin typeface="IntelOne Display Regular"/>
              </a:rPr>
              <a:t> 35</a:t>
            </a:r>
            <a:r>
              <a:rPr kumimoji="0" lang="en-US" altLang="ko-KR" sz="1800" b="0" i="0" u="none" strike="noStrike" kern="1200" cap="none" spc="0" normalizeH="0" baseline="0" noProof="0" dirty="0">
                <a:ln>
                  <a:noFill/>
                </a:ln>
                <a:solidFill>
                  <a:srgbClr val="525252"/>
                </a:solidFill>
                <a:effectLst/>
                <a:uLnTx/>
                <a:uFillTx/>
                <a:latin typeface="IntelOne Display Regular"/>
              </a:rPr>
              <a:t> variables. Within 35 variables “Attrition” is the dependent variable.</a:t>
            </a:r>
            <a:endParaRPr kumimoji="0" lang="ko-KR" altLang="en-US" sz="1800" b="0" i="0" u="none" strike="noStrike" kern="1200" cap="none" spc="0" normalizeH="0" baseline="0" noProof="0" dirty="0">
              <a:ln>
                <a:noFill/>
              </a:ln>
              <a:solidFill>
                <a:srgbClr val="525252"/>
              </a:solidFill>
              <a:effectLst/>
              <a:uLnTx/>
              <a:uFillTx/>
              <a:latin typeface="IntelOne Display Regular"/>
            </a:endParaRPr>
          </a:p>
        </p:txBody>
      </p:sp>
      <p:pic>
        <p:nvPicPr>
          <p:cNvPr id="5" name="그림 4">
            <a:extLst>
              <a:ext uri="{FF2B5EF4-FFF2-40B4-BE49-F238E27FC236}">
                <a16:creationId xmlns:a16="http://schemas.microsoft.com/office/drawing/2014/main" id="{D5A4B51F-4D45-4643-B32E-3A7F46DC009F}"/>
              </a:ext>
            </a:extLst>
          </p:cNvPr>
          <p:cNvPicPr>
            <a:picLocks noChangeAspect="1"/>
          </p:cNvPicPr>
          <p:nvPr/>
        </p:nvPicPr>
        <p:blipFill>
          <a:blip r:embed="rId4"/>
          <a:stretch>
            <a:fillRect/>
          </a:stretch>
        </p:blipFill>
        <p:spPr>
          <a:xfrm>
            <a:off x="572817" y="1906333"/>
            <a:ext cx="9842572" cy="4845286"/>
          </a:xfrm>
          <a:prstGeom prst="rect">
            <a:avLst/>
          </a:prstGeom>
        </p:spPr>
      </p:pic>
    </p:spTree>
    <p:extLst>
      <p:ext uri="{BB962C8B-B14F-4D97-AF65-F5344CB8AC3E}">
        <p14:creationId xmlns:p14="http://schemas.microsoft.com/office/powerpoint/2010/main" val="9701919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fontScale="90000"/>
          </a:bodyPr>
          <a:lstStyle/>
          <a:p>
            <a:r>
              <a:rPr lang="en-US" sz="4800" dirty="0">
                <a:solidFill>
                  <a:srgbClr val="000000"/>
                </a:solidFill>
                <a:latin typeface="IntelOne Display Light" panose="020B0403020203020204" pitchFamily="34" charset="0"/>
              </a:rPr>
              <a:t>Step 2:</a:t>
            </a:r>
            <a:r>
              <a:rPr lang="ko-KR" altLang="en-US" sz="4800" dirty="0">
                <a:solidFill>
                  <a:srgbClr val="000000"/>
                </a:solidFill>
                <a:latin typeface="IntelOne Display Light" panose="020B0403020203020204" pitchFamily="34" charset="0"/>
              </a:rPr>
              <a:t>데이터 탐색</a:t>
            </a:r>
            <a:br>
              <a:rPr lang="en-US" altLang="ko-KR" sz="4800" dirty="0">
                <a:solidFill>
                  <a:srgbClr val="000000"/>
                </a:solidFill>
                <a:latin typeface="IntelOne Display Light" panose="020B0403020203020204" pitchFamily="34" charset="0"/>
              </a:rPr>
            </a:br>
            <a:r>
              <a:rPr lang="en-US" altLang="ko-KR" sz="4800" dirty="0">
                <a:solidFill>
                  <a:srgbClr val="000000"/>
                </a:solidFill>
                <a:latin typeface="IntelOne Display Light" panose="020B0403020203020204" pitchFamily="34" charset="0"/>
              </a:rPr>
              <a:t>Exploratory Data Analysis (EDA)</a:t>
            </a:r>
            <a:br>
              <a:rPr lang="en-US" altLang="ko-KR" sz="4800" dirty="0">
                <a:solidFill>
                  <a:srgbClr val="000000"/>
                </a:solidFill>
                <a:latin typeface="IntelOne Display Light" panose="020B0403020203020204" pitchFamily="34" charset="0"/>
              </a:rPr>
            </a:br>
            <a:br>
              <a:rPr lang="en-US" altLang="ko-KR" sz="4800" dirty="0">
                <a:solidFill>
                  <a:srgbClr val="000000"/>
                </a:solidFill>
                <a:latin typeface="IntelOne Display Light" panose="020B0403020203020204" pitchFamily="34" charset="0"/>
              </a:rPr>
            </a:b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3" name="직사각형 2">
            <a:extLst>
              <a:ext uri="{FF2B5EF4-FFF2-40B4-BE49-F238E27FC236}">
                <a16:creationId xmlns:a16="http://schemas.microsoft.com/office/drawing/2014/main" id="{C5DB29F0-0AF7-4CB3-B59C-B747FF568438}"/>
              </a:ext>
            </a:extLst>
          </p:cNvPr>
          <p:cNvSpPr/>
          <p:nvPr/>
        </p:nvSpPr>
        <p:spPr>
          <a:xfrm>
            <a:off x="422004" y="5956043"/>
            <a:ext cx="11238367"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rPr>
              <a:t>참조</a:t>
            </a:r>
            <a:r>
              <a:rPr kumimoji="0" lang="en-US" altLang="ko-KR"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rPr>
              <a:t>: </a:t>
            </a:r>
            <a:r>
              <a:rPr kumimoji="0" lang="ko-KR" altLang="en-US" sz="1800" b="0" i="0" u="none" strike="noStrike" kern="1200" cap="none" spc="0" normalizeH="0" baseline="0" noProof="0" dirty="0">
                <a:ln>
                  <a:noFill/>
                </a:ln>
                <a:solidFill>
                  <a:prstClr val="black"/>
                </a:solidFill>
                <a:effectLst/>
                <a:uLnTx/>
                <a:uFillTx/>
                <a:latin typeface="Calibri"/>
                <a:ea typeface="맑은 고딕" panose="020B0503020000020004" pitchFamily="50" charset="-127"/>
                <a:cs typeface="+mn-cs"/>
              </a:rPr>
              <a:t>https://www.analyticsvidhya.com/blog/2020/11/employee-attrition-analysis-using-logistic-regression-with-r/</a:t>
            </a:r>
          </a:p>
        </p:txBody>
      </p:sp>
    </p:spTree>
    <p:extLst>
      <p:ext uri="{BB962C8B-B14F-4D97-AF65-F5344CB8AC3E}">
        <p14:creationId xmlns:p14="http://schemas.microsoft.com/office/powerpoint/2010/main" val="17119097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형태  </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 name="직사각형 3">
            <a:extLst>
              <a:ext uri="{FF2B5EF4-FFF2-40B4-BE49-F238E27FC236}">
                <a16:creationId xmlns:a16="http://schemas.microsoft.com/office/drawing/2014/main" id="{4D8D5365-1BD7-4FB7-B2B4-3F8BED9659F1}"/>
              </a:ext>
            </a:extLst>
          </p:cNvPr>
          <p:cNvSpPr/>
          <p:nvPr/>
        </p:nvSpPr>
        <p:spPr>
          <a:xfrm>
            <a:off x="491846" y="1203034"/>
            <a:ext cx="1090971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222222"/>
                </a:solidFill>
                <a:effectLst/>
                <a:uLnTx/>
                <a:uFillTx/>
                <a:latin typeface="Lato"/>
              </a:rPr>
              <a:t> </a:t>
            </a:r>
            <a:r>
              <a:rPr kumimoji="0" lang="en-US" altLang="ko-KR" sz="1800" b="0" i="0" u="none" strike="noStrike" kern="1200" cap="none" spc="0" normalizeH="0" baseline="0" noProof="0" dirty="0">
                <a:ln>
                  <a:noFill/>
                </a:ln>
                <a:solidFill>
                  <a:srgbClr val="525252"/>
                </a:solidFill>
                <a:effectLst/>
                <a:uLnTx/>
                <a:uFillTx/>
                <a:latin typeface="IntelOne Display Regular"/>
              </a:rPr>
              <a:t>This data set is collected from the IBM Human Resource department.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525252"/>
                </a:solidFill>
                <a:effectLst/>
                <a:uLnTx/>
                <a:uFillTx/>
                <a:latin typeface="IntelOne Display Regular"/>
              </a:rPr>
              <a:t> The dataset contains </a:t>
            </a:r>
            <a:r>
              <a:rPr kumimoji="0" lang="en-US" altLang="ko-KR" sz="1800" b="1" i="0" u="none" strike="noStrike" kern="1200" cap="none" spc="0" normalizeH="0" baseline="0" noProof="0" dirty="0">
                <a:ln>
                  <a:noFill/>
                </a:ln>
                <a:solidFill>
                  <a:srgbClr val="525252"/>
                </a:solidFill>
                <a:effectLst/>
                <a:uLnTx/>
                <a:uFillTx/>
                <a:latin typeface="IntelOne Display Regular"/>
              </a:rPr>
              <a:t>1470 </a:t>
            </a:r>
            <a:r>
              <a:rPr kumimoji="0" lang="en-US" altLang="ko-KR" sz="1800" b="0" i="0" u="none" strike="noStrike" kern="1200" cap="none" spc="0" normalizeH="0" baseline="0" noProof="0" dirty="0">
                <a:ln>
                  <a:noFill/>
                </a:ln>
                <a:solidFill>
                  <a:srgbClr val="525252"/>
                </a:solidFill>
                <a:effectLst/>
                <a:uLnTx/>
                <a:uFillTx/>
                <a:latin typeface="IntelOne Display Regular"/>
              </a:rPr>
              <a:t>observations and</a:t>
            </a:r>
            <a:r>
              <a:rPr kumimoji="0" lang="en-US" altLang="ko-KR" sz="1800" b="1" i="0" u="none" strike="noStrike" kern="1200" cap="none" spc="0" normalizeH="0" baseline="0" noProof="0" dirty="0">
                <a:ln>
                  <a:noFill/>
                </a:ln>
                <a:solidFill>
                  <a:srgbClr val="525252"/>
                </a:solidFill>
                <a:effectLst/>
                <a:uLnTx/>
                <a:uFillTx/>
                <a:latin typeface="IntelOne Display Regular"/>
              </a:rPr>
              <a:t> 35</a:t>
            </a:r>
            <a:r>
              <a:rPr kumimoji="0" lang="en-US" altLang="ko-KR" sz="1800" b="0" i="0" u="none" strike="noStrike" kern="1200" cap="none" spc="0" normalizeH="0" baseline="0" noProof="0" dirty="0">
                <a:ln>
                  <a:noFill/>
                </a:ln>
                <a:solidFill>
                  <a:srgbClr val="525252"/>
                </a:solidFill>
                <a:effectLst/>
                <a:uLnTx/>
                <a:uFillTx/>
                <a:latin typeface="IntelOne Display Regular"/>
              </a:rPr>
              <a:t> variables. Within 35 variables “Attrition” is the dependent variable.</a:t>
            </a:r>
            <a:endParaRPr kumimoji="0" lang="ko-KR" altLang="en-US" sz="1800" b="0" i="0" u="none" strike="noStrike" kern="1200" cap="none" spc="0" normalizeH="0" baseline="0" noProof="0" dirty="0">
              <a:ln>
                <a:noFill/>
              </a:ln>
              <a:solidFill>
                <a:srgbClr val="525252"/>
              </a:solidFill>
              <a:effectLst/>
              <a:uLnTx/>
              <a:uFillTx/>
              <a:latin typeface="IntelOne Display Regular"/>
            </a:endParaRPr>
          </a:p>
        </p:txBody>
      </p:sp>
      <p:pic>
        <p:nvPicPr>
          <p:cNvPr id="3" name="그림 2">
            <a:extLst>
              <a:ext uri="{FF2B5EF4-FFF2-40B4-BE49-F238E27FC236}">
                <a16:creationId xmlns:a16="http://schemas.microsoft.com/office/drawing/2014/main" id="{F872C755-81BE-48B2-872A-F73190878CAF}"/>
              </a:ext>
            </a:extLst>
          </p:cNvPr>
          <p:cNvPicPr>
            <a:picLocks noChangeAspect="1"/>
          </p:cNvPicPr>
          <p:nvPr/>
        </p:nvPicPr>
        <p:blipFill>
          <a:blip r:embed="rId4"/>
          <a:stretch>
            <a:fillRect/>
          </a:stretch>
        </p:blipFill>
        <p:spPr>
          <a:xfrm>
            <a:off x="2739390" y="1847850"/>
            <a:ext cx="4972050" cy="4552950"/>
          </a:xfrm>
          <a:prstGeom prst="rect">
            <a:avLst/>
          </a:prstGeom>
        </p:spPr>
      </p:pic>
    </p:spTree>
    <p:extLst>
      <p:ext uri="{BB962C8B-B14F-4D97-AF65-F5344CB8AC3E}">
        <p14:creationId xmlns:p14="http://schemas.microsoft.com/office/powerpoint/2010/main" val="288159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형태  </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5" name="그림 4">
            <a:extLst>
              <a:ext uri="{FF2B5EF4-FFF2-40B4-BE49-F238E27FC236}">
                <a16:creationId xmlns:a16="http://schemas.microsoft.com/office/drawing/2014/main" id="{6B173FB4-7D79-46ED-9D9E-ADD941D4AC05}"/>
              </a:ext>
            </a:extLst>
          </p:cNvPr>
          <p:cNvPicPr>
            <a:picLocks noChangeAspect="1"/>
          </p:cNvPicPr>
          <p:nvPr/>
        </p:nvPicPr>
        <p:blipFill>
          <a:blip r:embed="rId4"/>
          <a:stretch>
            <a:fillRect/>
          </a:stretch>
        </p:blipFill>
        <p:spPr>
          <a:xfrm>
            <a:off x="65903" y="980105"/>
            <a:ext cx="5677255" cy="3063077"/>
          </a:xfrm>
          <a:prstGeom prst="rect">
            <a:avLst/>
          </a:prstGeom>
        </p:spPr>
      </p:pic>
      <p:pic>
        <p:nvPicPr>
          <p:cNvPr id="6" name="그림 5">
            <a:extLst>
              <a:ext uri="{FF2B5EF4-FFF2-40B4-BE49-F238E27FC236}">
                <a16:creationId xmlns:a16="http://schemas.microsoft.com/office/drawing/2014/main" id="{D329A22A-8235-4145-A7EA-2AC2539F7DF4}"/>
              </a:ext>
            </a:extLst>
          </p:cNvPr>
          <p:cNvPicPr>
            <a:picLocks noChangeAspect="1"/>
          </p:cNvPicPr>
          <p:nvPr/>
        </p:nvPicPr>
        <p:blipFill>
          <a:blip r:embed="rId5"/>
          <a:stretch>
            <a:fillRect/>
          </a:stretch>
        </p:blipFill>
        <p:spPr>
          <a:xfrm>
            <a:off x="3496185" y="3200400"/>
            <a:ext cx="7823886" cy="2769799"/>
          </a:xfrm>
          <a:prstGeom prst="rect">
            <a:avLst/>
          </a:prstGeom>
        </p:spPr>
      </p:pic>
    </p:spTree>
    <p:extLst>
      <p:ext uri="{BB962C8B-B14F-4D97-AF65-F5344CB8AC3E}">
        <p14:creationId xmlns:p14="http://schemas.microsoft.com/office/powerpoint/2010/main" val="26202763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0"/>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white"/>
                </a:solidFill>
                <a:effectLst/>
                <a:uLnTx/>
                <a:uFillTx/>
                <a:latin typeface="IntelOne Display Regular" panose="020B05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IntelOne Display Regular" panose="020B0503020203020204" pitchFamily="34" charset="0"/>
              <a:ea typeface="+mn-ea"/>
              <a:cs typeface="+mn-cs"/>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7" y="1266322"/>
            <a:ext cx="10757598"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rPr>
              <a:t>법적 고지 사항</a:t>
            </a:r>
            <a:endParaRPr kumimoji="0" 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Digital Readiness Programs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및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AI for Future Workforce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프로그램은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Corporation</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에서 개발했습니다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Intel Corporation. Intel, Intel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로고 및 기타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마크는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Corporation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또는 자회사의 상표입니다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다른 이름 및 브랜드는 다른 사람의 재산으로 주장될 수 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프로그램 날짜와 수업 계획은 변경될 수 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기술을 사용하려면 활성화된 하드웨어</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소프트웨어 또는 서비스 활성화가 필요할 수 있습니다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모든 제품과 구성 요소는 안전을 보장할 수 없습니다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프로그램의 결과물은 추정되거나 시뮬레이션 되었습니다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은 제</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3</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자 데이터를 통제하거나 감사하지 않습니다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정확성을 평가하려면 다른 출처를 참조해야 합니다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여러분이 투자한 비용과 그에 대한 결과물은 다를 수 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형태  </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2C97C426-7C6D-444A-B48A-4C1ED53C6178}"/>
              </a:ext>
            </a:extLst>
          </p:cNvPr>
          <p:cNvPicPr>
            <a:picLocks noChangeAspect="1"/>
          </p:cNvPicPr>
          <p:nvPr/>
        </p:nvPicPr>
        <p:blipFill>
          <a:blip r:embed="rId4"/>
          <a:stretch>
            <a:fillRect/>
          </a:stretch>
        </p:blipFill>
        <p:spPr>
          <a:xfrm>
            <a:off x="176084" y="1163611"/>
            <a:ext cx="4483227" cy="2951189"/>
          </a:xfrm>
          <a:prstGeom prst="rect">
            <a:avLst/>
          </a:prstGeom>
        </p:spPr>
      </p:pic>
      <p:pic>
        <p:nvPicPr>
          <p:cNvPr id="4" name="그림 3">
            <a:extLst>
              <a:ext uri="{FF2B5EF4-FFF2-40B4-BE49-F238E27FC236}">
                <a16:creationId xmlns:a16="http://schemas.microsoft.com/office/drawing/2014/main" id="{D88308E2-3BBB-48A3-84AD-1822D7DC0EC5}"/>
              </a:ext>
            </a:extLst>
          </p:cNvPr>
          <p:cNvPicPr>
            <a:picLocks noChangeAspect="1"/>
          </p:cNvPicPr>
          <p:nvPr/>
        </p:nvPicPr>
        <p:blipFill>
          <a:blip r:embed="rId5"/>
          <a:stretch>
            <a:fillRect/>
          </a:stretch>
        </p:blipFill>
        <p:spPr>
          <a:xfrm>
            <a:off x="4149064" y="2647103"/>
            <a:ext cx="3893871" cy="3331517"/>
          </a:xfrm>
          <a:prstGeom prst="rect">
            <a:avLst/>
          </a:prstGeom>
        </p:spPr>
      </p:pic>
      <p:pic>
        <p:nvPicPr>
          <p:cNvPr id="6" name="그림 5">
            <a:extLst>
              <a:ext uri="{FF2B5EF4-FFF2-40B4-BE49-F238E27FC236}">
                <a16:creationId xmlns:a16="http://schemas.microsoft.com/office/drawing/2014/main" id="{EEC3E23C-68A1-40A4-B8F3-F3C5394693B0}"/>
              </a:ext>
            </a:extLst>
          </p:cNvPr>
          <p:cNvPicPr>
            <a:picLocks noChangeAspect="1"/>
          </p:cNvPicPr>
          <p:nvPr/>
        </p:nvPicPr>
        <p:blipFill>
          <a:blip r:embed="rId6"/>
          <a:stretch>
            <a:fillRect/>
          </a:stretch>
        </p:blipFill>
        <p:spPr>
          <a:xfrm>
            <a:off x="7834530" y="206470"/>
            <a:ext cx="3714750" cy="4629150"/>
          </a:xfrm>
          <a:prstGeom prst="rect">
            <a:avLst/>
          </a:prstGeom>
        </p:spPr>
      </p:pic>
    </p:spTree>
    <p:extLst>
      <p:ext uri="{BB962C8B-B14F-4D97-AF65-F5344CB8AC3E}">
        <p14:creationId xmlns:p14="http://schemas.microsoft.com/office/powerpoint/2010/main" val="38642309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5" name="그림 4">
            <a:extLst>
              <a:ext uri="{FF2B5EF4-FFF2-40B4-BE49-F238E27FC236}">
                <a16:creationId xmlns:a16="http://schemas.microsoft.com/office/drawing/2014/main" id="{76EA2B07-8536-4CA9-AC98-F43CEA7A5F7B}"/>
              </a:ext>
            </a:extLst>
          </p:cNvPr>
          <p:cNvPicPr>
            <a:picLocks noChangeAspect="1"/>
          </p:cNvPicPr>
          <p:nvPr/>
        </p:nvPicPr>
        <p:blipFill>
          <a:blip r:embed="rId4"/>
          <a:stretch>
            <a:fillRect/>
          </a:stretch>
        </p:blipFill>
        <p:spPr>
          <a:xfrm>
            <a:off x="459280" y="1066265"/>
            <a:ext cx="9774555" cy="5689786"/>
          </a:xfrm>
          <a:prstGeom prst="rect">
            <a:avLst/>
          </a:prstGeom>
        </p:spPr>
      </p:pic>
    </p:spTree>
    <p:extLst>
      <p:ext uri="{BB962C8B-B14F-4D97-AF65-F5344CB8AC3E}">
        <p14:creationId xmlns:p14="http://schemas.microsoft.com/office/powerpoint/2010/main" val="19747311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D8130F2E-E74B-4C2A-9A45-81156834D48C}"/>
              </a:ext>
            </a:extLst>
          </p:cNvPr>
          <p:cNvPicPr>
            <a:picLocks noChangeAspect="1"/>
          </p:cNvPicPr>
          <p:nvPr/>
        </p:nvPicPr>
        <p:blipFill>
          <a:blip r:embed="rId4"/>
          <a:stretch>
            <a:fillRect/>
          </a:stretch>
        </p:blipFill>
        <p:spPr>
          <a:xfrm>
            <a:off x="1078335" y="1228182"/>
            <a:ext cx="9393116" cy="2775408"/>
          </a:xfrm>
          <a:prstGeom prst="rect">
            <a:avLst/>
          </a:prstGeom>
        </p:spPr>
      </p:pic>
      <p:pic>
        <p:nvPicPr>
          <p:cNvPr id="7" name="그림 6">
            <a:extLst>
              <a:ext uri="{FF2B5EF4-FFF2-40B4-BE49-F238E27FC236}">
                <a16:creationId xmlns:a16="http://schemas.microsoft.com/office/drawing/2014/main" id="{101EB6F2-7A34-4303-A0E7-D78E186B2930}"/>
              </a:ext>
            </a:extLst>
          </p:cNvPr>
          <p:cNvPicPr>
            <a:picLocks noChangeAspect="1"/>
          </p:cNvPicPr>
          <p:nvPr/>
        </p:nvPicPr>
        <p:blipFill>
          <a:blip r:embed="rId5"/>
          <a:stretch>
            <a:fillRect/>
          </a:stretch>
        </p:blipFill>
        <p:spPr>
          <a:xfrm>
            <a:off x="1246844" y="3968144"/>
            <a:ext cx="9168545" cy="2501216"/>
          </a:xfrm>
          <a:prstGeom prst="rect">
            <a:avLst/>
          </a:prstGeom>
        </p:spPr>
      </p:pic>
    </p:spTree>
    <p:extLst>
      <p:ext uri="{BB962C8B-B14F-4D97-AF65-F5344CB8AC3E}">
        <p14:creationId xmlns:p14="http://schemas.microsoft.com/office/powerpoint/2010/main" val="3064783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7E51FED9-FF10-419C-B7DC-0C6E1F1AFD59}"/>
              </a:ext>
            </a:extLst>
          </p:cNvPr>
          <p:cNvPicPr>
            <a:picLocks noChangeAspect="1"/>
          </p:cNvPicPr>
          <p:nvPr/>
        </p:nvPicPr>
        <p:blipFill>
          <a:blip r:embed="rId4"/>
          <a:stretch>
            <a:fillRect/>
          </a:stretch>
        </p:blipFill>
        <p:spPr>
          <a:xfrm>
            <a:off x="923418" y="1192891"/>
            <a:ext cx="9393117" cy="2938805"/>
          </a:xfrm>
          <a:prstGeom prst="rect">
            <a:avLst/>
          </a:prstGeom>
        </p:spPr>
      </p:pic>
      <p:pic>
        <p:nvPicPr>
          <p:cNvPr id="5" name="그림 4">
            <a:extLst>
              <a:ext uri="{FF2B5EF4-FFF2-40B4-BE49-F238E27FC236}">
                <a16:creationId xmlns:a16="http://schemas.microsoft.com/office/drawing/2014/main" id="{24DC81D5-46D5-4924-879B-D6BED6000376}"/>
              </a:ext>
            </a:extLst>
          </p:cNvPr>
          <p:cNvPicPr>
            <a:picLocks noChangeAspect="1"/>
          </p:cNvPicPr>
          <p:nvPr/>
        </p:nvPicPr>
        <p:blipFill>
          <a:blip r:embed="rId5"/>
          <a:stretch>
            <a:fillRect/>
          </a:stretch>
        </p:blipFill>
        <p:spPr>
          <a:xfrm>
            <a:off x="1421245" y="4063734"/>
            <a:ext cx="8949124" cy="2104786"/>
          </a:xfrm>
          <a:prstGeom prst="rect">
            <a:avLst/>
          </a:prstGeom>
        </p:spPr>
      </p:pic>
    </p:spTree>
    <p:extLst>
      <p:ext uri="{BB962C8B-B14F-4D97-AF65-F5344CB8AC3E}">
        <p14:creationId xmlns:p14="http://schemas.microsoft.com/office/powerpoint/2010/main" val="7110399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2A4D4D6E-0D7A-4A04-8A6D-B3E831C86DB4}"/>
              </a:ext>
            </a:extLst>
          </p:cNvPr>
          <p:cNvPicPr>
            <a:picLocks noChangeAspect="1"/>
          </p:cNvPicPr>
          <p:nvPr/>
        </p:nvPicPr>
        <p:blipFill>
          <a:blip r:embed="rId4"/>
          <a:stretch>
            <a:fillRect/>
          </a:stretch>
        </p:blipFill>
        <p:spPr>
          <a:xfrm>
            <a:off x="728639" y="1344228"/>
            <a:ext cx="9850755" cy="2084772"/>
          </a:xfrm>
          <a:prstGeom prst="rect">
            <a:avLst/>
          </a:prstGeom>
        </p:spPr>
      </p:pic>
      <p:pic>
        <p:nvPicPr>
          <p:cNvPr id="5" name="그림 4">
            <a:extLst>
              <a:ext uri="{FF2B5EF4-FFF2-40B4-BE49-F238E27FC236}">
                <a16:creationId xmlns:a16="http://schemas.microsoft.com/office/drawing/2014/main" id="{BAD50B1C-A21B-4FA0-96BB-1547A091C32C}"/>
              </a:ext>
            </a:extLst>
          </p:cNvPr>
          <p:cNvPicPr>
            <a:picLocks noChangeAspect="1"/>
          </p:cNvPicPr>
          <p:nvPr/>
        </p:nvPicPr>
        <p:blipFill>
          <a:blip r:embed="rId5"/>
          <a:stretch>
            <a:fillRect/>
          </a:stretch>
        </p:blipFill>
        <p:spPr>
          <a:xfrm>
            <a:off x="2842194" y="3483941"/>
            <a:ext cx="5543269" cy="3201888"/>
          </a:xfrm>
          <a:prstGeom prst="rect">
            <a:avLst/>
          </a:prstGeom>
        </p:spPr>
      </p:pic>
    </p:spTree>
    <p:extLst>
      <p:ext uri="{BB962C8B-B14F-4D97-AF65-F5344CB8AC3E}">
        <p14:creationId xmlns:p14="http://schemas.microsoft.com/office/powerpoint/2010/main" val="1987328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32CBCD67-9110-42D2-9896-A4E6F80AC610}"/>
              </a:ext>
            </a:extLst>
          </p:cNvPr>
          <p:cNvPicPr>
            <a:picLocks noChangeAspect="1"/>
          </p:cNvPicPr>
          <p:nvPr/>
        </p:nvPicPr>
        <p:blipFill>
          <a:blip r:embed="rId4"/>
          <a:stretch>
            <a:fillRect/>
          </a:stretch>
        </p:blipFill>
        <p:spPr>
          <a:xfrm>
            <a:off x="1041059" y="1181100"/>
            <a:ext cx="8705850" cy="5448300"/>
          </a:xfrm>
          <a:prstGeom prst="rect">
            <a:avLst/>
          </a:prstGeom>
        </p:spPr>
      </p:pic>
    </p:spTree>
    <p:extLst>
      <p:ext uri="{BB962C8B-B14F-4D97-AF65-F5344CB8AC3E}">
        <p14:creationId xmlns:p14="http://schemas.microsoft.com/office/powerpoint/2010/main" val="1463661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2CD0E9FD-64EE-4017-BABA-1DB5F8C3054E}"/>
              </a:ext>
            </a:extLst>
          </p:cNvPr>
          <p:cNvPicPr>
            <a:picLocks noChangeAspect="1"/>
          </p:cNvPicPr>
          <p:nvPr/>
        </p:nvPicPr>
        <p:blipFill>
          <a:blip r:embed="rId4"/>
          <a:stretch>
            <a:fillRect/>
          </a:stretch>
        </p:blipFill>
        <p:spPr>
          <a:xfrm>
            <a:off x="381000" y="1090247"/>
            <a:ext cx="10879223" cy="5462798"/>
          </a:xfrm>
          <a:prstGeom prst="rect">
            <a:avLst/>
          </a:prstGeom>
        </p:spPr>
      </p:pic>
    </p:spTree>
    <p:extLst>
      <p:ext uri="{BB962C8B-B14F-4D97-AF65-F5344CB8AC3E}">
        <p14:creationId xmlns:p14="http://schemas.microsoft.com/office/powerpoint/2010/main" val="985971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C16F0FB2-7CE2-47F8-93DC-09768A710C75}"/>
              </a:ext>
            </a:extLst>
          </p:cNvPr>
          <p:cNvPicPr>
            <a:picLocks noChangeAspect="1"/>
          </p:cNvPicPr>
          <p:nvPr/>
        </p:nvPicPr>
        <p:blipFill>
          <a:blip r:embed="rId4"/>
          <a:stretch>
            <a:fillRect/>
          </a:stretch>
        </p:blipFill>
        <p:spPr>
          <a:xfrm>
            <a:off x="531629" y="1120313"/>
            <a:ext cx="10135441" cy="5432732"/>
          </a:xfrm>
          <a:prstGeom prst="rect">
            <a:avLst/>
          </a:prstGeom>
        </p:spPr>
      </p:pic>
    </p:spTree>
    <p:extLst>
      <p:ext uri="{BB962C8B-B14F-4D97-AF65-F5344CB8AC3E}">
        <p14:creationId xmlns:p14="http://schemas.microsoft.com/office/powerpoint/2010/main" val="40464112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EC525EE0-3C7F-40DE-91D5-B0B457B37FB4}"/>
              </a:ext>
            </a:extLst>
          </p:cNvPr>
          <p:cNvPicPr>
            <a:picLocks noChangeAspect="1"/>
          </p:cNvPicPr>
          <p:nvPr/>
        </p:nvPicPr>
        <p:blipFill>
          <a:blip r:embed="rId4"/>
          <a:stretch>
            <a:fillRect/>
          </a:stretch>
        </p:blipFill>
        <p:spPr>
          <a:xfrm>
            <a:off x="598336" y="1365758"/>
            <a:ext cx="10003712" cy="4789100"/>
          </a:xfrm>
          <a:prstGeom prst="rect">
            <a:avLst/>
          </a:prstGeom>
        </p:spPr>
      </p:pic>
    </p:spTree>
    <p:extLst>
      <p:ext uri="{BB962C8B-B14F-4D97-AF65-F5344CB8AC3E}">
        <p14:creationId xmlns:p14="http://schemas.microsoft.com/office/powerpoint/2010/main" val="15421537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CCDBC8FB-98B5-4273-97BF-F03BBD72C9B5}"/>
              </a:ext>
            </a:extLst>
          </p:cNvPr>
          <p:cNvPicPr>
            <a:picLocks noChangeAspect="1"/>
          </p:cNvPicPr>
          <p:nvPr/>
        </p:nvPicPr>
        <p:blipFill>
          <a:blip r:embed="rId4"/>
          <a:stretch>
            <a:fillRect/>
          </a:stretch>
        </p:blipFill>
        <p:spPr>
          <a:xfrm>
            <a:off x="3840248" y="0"/>
            <a:ext cx="7477125" cy="6686550"/>
          </a:xfrm>
          <a:prstGeom prst="rect">
            <a:avLst/>
          </a:prstGeom>
        </p:spPr>
      </p:pic>
    </p:spTree>
    <p:extLst>
      <p:ext uri="{BB962C8B-B14F-4D97-AF65-F5344CB8AC3E}">
        <p14:creationId xmlns:p14="http://schemas.microsoft.com/office/powerpoint/2010/main" val="1748263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dirty="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67B85169-750F-413B-995A-F646A66BFBF9}"/>
              </a:ext>
            </a:extLst>
          </p:cNvPr>
          <p:cNvPicPr>
            <a:picLocks noChangeAspect="1"/>
          </p:cNvPicPr>
          <p:nvPr/>
        </p:nvPicPr>
        <p:blipFill>
          <a:blip r:embed="rId4"/>
          <a:stretch>
            <a:fillRect/>
          </a:stretch>
        </p:blipFill>
        <p:spPr>
          <a:xfrm>
            <a:off x="491166" y="1162823"/>
            <a:ext cx="9651044" cy="1395026"/>
          </a:xfrm>
          <a:prstGeom prst="rect">
            <a:avLst/>
          </a:prstGeom>
        </p:spPr>
      </p:pic>
      <p:pic>
        <p:nvPicPr>
          <p:cNvPr id="5" name="그림 4">
            <a:extLst>
              <a:ext uri="{FF2B5EF4-FFF2-40B4-BE49-F238E27FC236}">
                <a16:creationId xmlns:a16="http://schemas.microsoft.com/office/drawing/2014/main" id="{F56ADC47-ED1E-492C-84B3-3753A5A3ECA5}"/>
              </a:ext>
            </a:extLst>
          </p:cNvPr>
          <p:cNvPicPr>
            <a:picLocks noChangeAspect="1"/>
          </p:cNvPicPr>
          <p:nvPr/>
        </p:nvPicPr>
        <p:blipFill>
          <a:blip r:embed="rId5"/>
          <a:stretch>
            <a:fillRect/>
          </a:stretch>
        </p:blipFill>
        <p:spPr>
          <a:xfrm>
            <a:off x="4552435" y="1860336"/>
            <a:ext cx="4495800" cy="4143375"/>
          </a:xfrm>
          <a:prstGeom prst="rect">
            <a:avLst/>
          </a:prstGeom>
        </p:spPr>
      </p:pic>
    </p:spTree>
    <p:extLst>
      <p:ext uri="{BB962C8B-B14F-4D97-AF65-F5344CB8AC3E}">
        <p14:creationId xmlns:p14="http://schemas.microsoft.com/office/powerpoint/2010/main" val="13833270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40A35D78-AC3E-4583-91FC-9ACBEC4EA050}"/>
              </a:ext>
            </a:extLst>
          </p:cNvPr>
          <p:cNvPicPr>
            <a:picLocks noChangeAspect="1"/>
          </p:cNvPicPr>
          <p:nvPr/>
        </p:nvPicPr>
        <p:blipFill>
          <a:blip r:embed="rId4"/>
          <a:stretch>
            <a:fillRect/>
          </a:stretch>
        </p:blipFill>
        <p:spPr>
          <a:xfrm>
            <a:off x="3420375" y="221694"/>
            <a:ext cx="8143875" cy="5810250"/>
          </a:xfrm>
          <a:prstGeom prst="rect">
            <a:avLst/>
          </a:prstGeom>
        </p:spPr>
      </p:pic>
    </p:spTree>
    <p:extLst>
      <p:ext uri="{BB962C8B-B14F-4D97-AF65-F5344CB8AC3E}">
        <p14:creationId xmlns:p14="http://schemas.microsoft.com/office/powerpoint/2010/main" val="6977476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6" name="그림 5">
            <a:extLst>
              <a:ext uri="{FF2B5EF4-FFF2-40B4-BE49-F238E27FC236}">
                <a16:creationId xmlns:a16="http://schemas.microsoft.com/office/drawing/2014/main" id="{2E7E0C2E-111B-458F-B1F9-D581F851105C}"/>
              </a:ext>
            </a:extLst>
          </p:cNvPr>
          <p:cNvPicPr>
            <a:picLocks noChangeAspect="1"/>
          </p:cNvPicPr>
          <p:nvPr/>
        </p:nvPicPr>
        <p:blipFill>
          <a:blip r:embed="rId4"/>
          <a:stretch>
            <a:fillRect/>
          </a:stretch>
        </p:blipFill>
        <p:spPr>
          <a:xfrm>
            <a:off x="3679798" y="221694"/>
            <a:ext cx="8688859" cy="3995507"/>
          </a:xfrm>
          <a:prstGeom prst="rect">
            <a:avLst/>
          </a:prstGeom>
        </p:spPr>
      </p:pic>
      <p:pic>
        <p:nvPicPr>
          <p:cNvPr id="7" name="그림 6">
            <a:extLst>
              <a:ext uri="{FF2B5EF4-FFF2-40B4-BE49-F238E27FC236}">
                <a16:creationId xmlns:a16="http://schemas.microsoft.com/office/drawing/2014/main" id="{0052CAFC-0AC1-4542-926A-43577D8105CD}"/>
              </a:ext>
            </a:extLst>
          </p:cNvPr>
          <p:cNvPicPr>
            <a:picLocks noChangeAspect="1"/>
          </p:cNvPicPr>
          <p:nvPr/>
        </p:nvPicPr>
        <p:blipFill>
          <a:blip r:embed="rId5"/>
          <a:stretch>
            <a:fillRect/>
          </a:stretch>
        </p:blipFill>
        <p:spPr>
          <a:xfrm>
            <a:off x="3679797" y="1255182"/>
            <a:ext cx="8688859" cy="5221152"/>
          </a:xfrm>
          <a:prstGeom prst="rect">
            <a:avLst/>
          </a:prstGeom>
        </p:spPr>
      </p:pic>
    </p:spTree>
    <p:extLst>
      <p:ext uri="{BB962C8B-B14F-4D97-AF65-F5344CB8AC3E}">
        <p14:creationId xmlns:p14="http://schemas.microsoft.com/office/powerpoint/2010/main" val="543445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64E13854-A686-4311-B07E-0B9E2CE7217F}"/>
              </a:ext>
            </a:extLst>
          </p:cNvPr>
          <p:cNvPicPr>
            <a:picLocks noChangeAspect="1"/>
          </p:cNvPicPr>
          <p:nvPr/>
        </p:nvPicPr>
        <p:blipFill>
          <a:blip r:embed="rId4"/>
          <a:stretch>
            <a:fillRect/>
          </a:stretch>
        </p:blipFill>
        <p:spPr>
          <a:xfrm>
            <a:off x="381000" y="2190750"/>
            <a:ext cx="5114925" cy="2476500"/>
          </a:xfrm>
          <a:prstGeom prst="rect">
            <a:avLst/>
          </a:prstGeom>
        </p:spPr>
      </p:pic>
      <p:pic>
        <p:nvPicPr>
          <p:cNvPr id="4" name="그림 3">
            <a:extLst>
              <a:ext uri="{FF2B5EF4-FFF2-40B4-BE49-F238E27FC236}">
                <a16:creationId xmlns:a16="http://schemas.microsoft.com/office/drawing/2014/main" id="{2868BE06-CFE8-4DF5-86FB-2A8FEEADA67B}"/>
              </a:ext>
            </a:extLst>
          </p:cNvPr>
          <p:cNvPicPr>
            <a:picLocks noChangeAspect="1"/>
          </p:cNvPicPr>
          <p:nvPr/>
        </p:nvPicPr>
        <p:blipFill>
          <a:blip r:embed="rId5"/>
          <a:stretch>
            <a:fillRect/>
          </a:stretch>
        </p:blipFill>
        <p:spPr>
          <a:xfrm>
            <a:off x="5867400" y="707215"/>
            <a:ext cx="5557451" cy="5443569"/>
          </a:xfrm>
          <a:prstGeom prst="rect">
            <a:avLst/>
          </a:prstGeom>
        </p:spPr>
      </p:pic>
    </p:spTree>
    <p:extLst>
      <p:ext uri="{BB962C8B-B14F-4D97-AF65-F5344CB8AC3E}">
        <p14:creationId xmlns:p14="http://schemas.microsoft.com/office/powerpoint/2010/main" val="11363417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F529D331-424D-409B-8294-68A4A0D26A77}"/>
              </a:ext>
            </a:extLst>
          </p:cNvPr>
          <p:cNvPicPr>
            <a:picLocks noChangeAspect="1"/>
          </p:cNvPicPr>
          <p:nvPr/>
        </p:nvPicPr>
        <p:blipFill>
          <a:blip r:embed="rId4"/>
          <a:stretch>
            <a:fillRect/>
          </a:stretch>
        </p:blipFill>
        <p:spPr>
          <a:xfrm>
            <a:off x="2686050" y="1066413"/>
            <a:ext cx="6819900" cy="5095875"/>
          </a:xfrm>
          <a:prstGeom prst="rect">
            <a:avLst/>
          </a:prstGeom>
        </p:spPr>
      </p:pic>
    </p:spTree>
    <p:extLst>
      <p:ext uri="{BB962C8B-B14F-4D97-AF65-F5344CB8AC3E}">
        <p14:creationId xmlns:p14="http://schemas.microsoft.com/office/powerpoint/2010/main" val="11771809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3:</a:t>
            </a:r>
            <a:r>
              <a:rPr lang="ko-KR" altLang="en-US" sz="4800" dirty="0">
                <a:solidFill>
                  <a:srgbClr val="000000"/>
                </a:solidFill>
                <a:latin typeface="IntelOne Display Light" panose="020B0403020203020204" pitchFamily="34" charset="0"/>
              </a:rPr>
              <a:t>데이터 준비와 분할 </a:t>
            </a:r>
            <a:r>
              <a:rPr lang="en-US" altLang="ko-KR" sz="4800" dirty="0">
                <a:solidFill>
                  <a:srgbClr val="000000"/>
                </a:solidFill>
                <a:latin typeface="IntelOne Display Light" panose="020B0403020203020204" pitchFamily="34" charset="0"/>
              </a:rPr>
              <a:t>(</a:t>
            </a:r>
            <a:r>
              <a:rPr lang="ko-KR" altLang="en-US" sz="4800" dirty="0">
                <a:solidFill>
                  <a:srgbClr val="000000"/>
                </a:solidFill>
                <a:latin typeface="IntelOne Display Light" panose="020B0403020203020204" pitchFamily="34" charset="0"/>
              </a:rPr>
              <a:t>훈련</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시험</a:t>
            </a:r>
            <a:r>
              <a:rPr lang="en-US" altLang="ko-KR" sz="4800" dirty="0">
                <a:solidFill>
                  <a:srgbClr val="000000"/>
                </a:solidFill>
                <a:latin typeface="IntelOne Display Light" panose="020B0403020203020204" pitchFamily="34" charset="0"/>
              </a:rPr>
              <a:t>)</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2100683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3" name="그림 2">
            <a:extLst>
              <a:ext uri="{FF2B5EF4-FFF2-40B4-BE49-F238E27FC236}">
                <a16:creationId xmlns:a16="http://schemas.microsoft.com/office/drawing/2014/main" id="{6B8EB169-E4E1-4D64-9C61-8A0A100DD13D}"/>
              </a:ext>
            </a:extLst>
          </p:cNvPr>
          <p:cNvPicPr>
            <a:picLocks noChangeAspect="1"/>
          </p:cNvPicPr>
          <p:nvPr/>
        </p:nvPicPr>
        <p:blipFill>
          <a:blip r:embed="rId4"/>
          <a:stretch>
            <a:fillRect/>
          </a:stretch>
        </p:blipFill>
        <p:spPr>
          <a:xfrm>
            <a:off x="343671" y="1263207"/>
            <a:ext cx="4942237" cy="2999873"/>
          </a:xfrm>
          <a:prstGeom prst="rect">
            <a:avLst/>
          </a:prstGeom>
        </p:spPr>
      </p:pic>
      <p:pic>
        <p:nvPicPr>
          <p:cNvPr id="4" name="그림 3">
            <a:extLst>
              <a:ext uri="{FF2B5EF4-FFF2-40B4-BE49-F238E27FC236}">
                <a16:creationId xmlns:a16="http://schemas.microsoft.com/office/drawing/2014/main" id="{57885196-3A02-4CAD-B665-E7EF2ABECF3E}"/>
              </a:ext>
            </a:extLst>
          </p:cNvPr>
          <p:cNvPicPr>
            <a:picLocks noChangeAspect="1"/>
          </p:cNvPicPr>
          <p:nvPr/>
        </p:nvPicPr>
        <p:blipFill>
          <a:blip r:embed="rId5"/>
          <a:stretch>
            <a:fillRect/>
          </a:stretch>
        </p:blipFill>
        <p:spPr>
          <a:xfrm>
            <a:off x="5039389" y="-116830"/>
            <a:ext cx="7067550" cy="6848475"/>
          </a:xfrm>
          <a:prstGeom prst="rect">
            <a:avLst/>
          </a:prstGeom>
        </p:spPr>
      </p:pic>
      <p:pic>
        <p:nvPicPr>
          <p:cNvPr id="5" name="그림 4">
            <a:extLst>
              <a:ext uri="{FF2B5EF4-FFF2-40B4-BE49-F238E27FC236}">
                <a16:creationId xmlns:a16="http://schemas.microsoft.com/office/drawing/2014/main" id="{468E7BB5-740E-4E12-8A6F-E99645EEB124}"/>
              </a:ext>
            </a:extLst>
          </p:cNvPr>
          <p:cNvPicPr>
            <a:picLocks noChangeAspect="1"/>
          </p:cNvPicPr>
          <p:nvPr/>
        </p:nvPicPr>
        <p:blipFill>
          <a:blip r:embed="rId5"/>
          <a:stretch>
            <a:fillRect/>
          </a:stretch>
        </p:blipFill>
        <p:spPr>
          <a:xfrm>
            <a:off x="2562225" y="4762"/>
            <a:ext cx="7067550" cy="6848475"/>
          </a:xfrm>
          <a:prstGeom prst="rect">
            <a:avLst/>
          </a:prstGeom>
        </p:spPr>
      </p:pic>
    </p:spTree>
    <p:extLst>
      <p:ext uri="{BB962C8B-B14F-4D97-AF65-F5344CB8AC3E}">
        <p14:creationId xmlns:p14="http://schemas.microsoft.com/office/powerpoint/2010/main" val="6830621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2" name="그림 1">
            <a:extLst>
              <a:ext uri="{FF2B5EF4-FFF2-40B4-BE49-F238E27FC236}">
                <a16:creationId xmlns:a16="http://schemas.microsoft.com/office/drawing/2014/main" id="{9DDC834E-B2F2-448A-B5A3-6AD47273E794}"/>
              </a:ext>
            </a:extLst>
          </p:cNvPr>
          <p:cNvPicPr>
            <a:picLocks noChangeAspect="1"/>
          </p:cNvPicPr>
          <p:nvPr/>
        </p:nvPicPr>
        <p:blipFill>
          <a:blip r:embed="rId4"/>
          <a:stretch>
            <a:fillRect/>
          </a:stretch>
        </p:blipFill>
        <p:spPr>
          <a:xfrm>
            <a:off x="392455" y="1819275"/>
            <a:ext cx="5895975" cy="2762250"/>
          </a:xfrm>
          <a:prstGeom prst="rect">
            <a:avLst/>
          </a:prstGeom>
        </p:spPr>
      </p:pic>
      <p:pic>
        <p:nvPicPr>
          <p:cNvPr id="6" name="그림 5">
            <a:extLst>
              <a:ext uri="{FF2B5EF4-FFF2-40B4-BE49-F238E27FC236}">
                <a16:creationId xmlns:a16="http://schemas.microsoft.com/office/drawing/2014/main" id="{55702B71-B1FB-4C88-B242-004FD77B3781}"/>
              </a:ext>
            </a:extLst>
          </p:cNvPr>
          <p:cNvPicPr>
            <a:picLocks noChangeAspect="1"/>
          </p:cNvPicPr>
          <p:nvPr/>
        </p:nvPicPr>
        <p:blipFill>
          <a:blip r:embed="rId5"/>
          <a:stretch>
            <a:fillRect/>
          </a:stretch>
        </p:blipFill>
        <p:spPr>
          <a:xfrm>
            <a:off x="6188676" y="1157287"/>
            <a:ext cx="4581525" cy="4543425"/>
          </a:xfrm>
          <a:prstGeom prst="rect">
            <a:avLst/>
          </a:prstGeom>
        </p:spPr>
      </p:pic>
    </p:spTree>
    <p:extLst>
      <p:ext uri="{BB962C8B-B14F-4D97-AF65-F5344CB8AC3E}">
        <p14:creationId xmlns:p14="http://schemas.microsoft.com/office/powerpoint/2010/main" val="11418188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3" name="그림 2">
            <a:extLst>
              <a:ext uri="{FF2B5EF4-FFF2-40B4-BE49-F238E27FC236}">
                <a16:creationId xmlns:a16="http://schemas.microsoft.com/office/drawing/2014/main" id="{86A481E9-5181-4E13-A780-7C6B517EB29B}"/>
              </a:ext>
            </a:extLst>
          </p:cNvPr>
          <p:cNvPicPr>
            <a:picLocks noChangeAspect="1"/>
          </p:cNvPicPr>
          <p:nvPr/>
        </p:nvPicPr>
        <p:blipFill>
          <a:blip r:embed="rId4"/>
          <a:stretch>
            <a:fillRect/>
          </a:stretch>
        </p:blipFill>
        <p:spPr>
          <a:xfrm>
            <a:off x="274164" y="2035733"/>
            <a:ext cx="4269941" cy="1320917"/>
          </a:xfrm>
          <a:prstGeom prst="rect">
            <a:avLst/>
          </a:prstGeom>
        </p:spPr>
      </p:pic>
      <p:pic>
        <p:nvPicPr>
          <p:cNvPr id="4" name="그림 3">
            <a:extLst>
              <a:ext uri="{FF2B5EF4-FFF2-40B4-BE49-F238E27FC236}">
                <a16:creationId xmlns:a16="http://schemas.microsoft.com/office/drawing/2014/main" id="{3821938F-EE92-448E-9105-78FB17890B77}"/>
              </a:ext>
            </a:extLst>
          </p:cNvPr>
          <p:cNvPicPr>
            <a:picLocks noChangeAspect="1"/>
          </p:cNvPicPr>
          <p:nvPr/>
        </p:nvPicPr>
        <p:blipFill>
          <a:blip r:embed="rId5"/>
          <a:stretch>
            <a:fillRect/>
          </a:stretch>
        </p:blipFill>
        <p:spPr>
          <a:xfrm>
            <a:off x="4440081" y="249200"/>
            <a:ext cx="7210425" cy="5600700"/>
          </a:xfrm>
          <a:prstGeom prst="rect">
            <a:avLst/>
          </a:prstGeom>
        </p:spPr>
      </p:pic>
    </p:spTree>
    <p:extLst>
      <p:ext uri="{BB962C8B-B14F-4D97-AF65-F5344CB8AC3E}">
        <p14:creationId xmlns:p14="http://schemas.microsoft.com/office/powerpoint/2010/main" val="34005564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2" name="그림 1">
            <a:extLst>
              <a:ext uri="{FF2B5EF4-FFF2-40B4-BE49-F238E27FC236}">
                <a16:creationId xmlns:a16="http://schemas.microsoft.com/office/drawing/2014/main" id="{7EF6FC6C-C1C7-4A36-B6F3-DAA523CDFF20}"/>
              </a:ext>
            </a:extLst>
          </p:cNvPr>
          <p:cNvPicPr>
            <a:picLocks noChangeAspect="1"/>
          </p:cNvPicPr>
          <p:nvPr/>
        </p:nvPicPr>
        <p:blipFill>
          <a:blip r:embed="rId4"/>
          <a:stretch>
            <a:fillRect/>
          </a:stretch>
        </p:blipFill>
        <p:spPr>
          <a:xfrm>
            <a:off x="3004582" y="114300"/>
            <a:ext cx="8115300" cy="6286500"/>
          </a:xfrm>
          <a:prstGeom prst="rect">
            <a:avLst/>
          </a:prstGeom>
        </p:spPr>
      </p:pic>
    </p:spTree>
    <p:extLst>
      <p:ext uri="{BB962C8B-B14F-4D97-AF65-F5344CB8AC3E}">
        <p14:creationId xmlns:p14="http://schemas.microsoft.com/office/powerpoint/2010/main" val="33432354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altLang="ko-KR" dirty="0">
                <a:solidFill>
                  <a:schemeClr val="bg1"/>
                </a:solidFill>
              </a:rPr>
              <a:t>Agenda</a:t>
            </a:r>
            <a:endParaRPr lang="en-US" dirty="0">
              <a:solidFill>
                <a:schemeClr val="bg1"/>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로지스틱 회귀 </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직원이탈예측 사례</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단계별실습</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공유세션</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3" name="그림 2">
            <a:extLst>
              <a:ext uri="{FF2B5EF4-FFF2-40B4-BE49-F238E27FC236}">
                <a16:creationId xmlns:a16="http://schemas.microsoft.com/office/drawing/2014/main" id="{B2980399-67A9-4C15-A167-81A72D97351E}"/>
              </a:ext>
            </a:extLst>
          </p:cNvPr>
          <p:cNvPicPr>
            <a:picLocks noChangeAspect="1"/>
          </p:cNvPicPr>
          <p:nvPr/>
        </p:nvPicPr>
        <p:blipFill>
          <a:blip r:embed="rId4"/>
          <a:stretch>
            <a:fillRect/>
          </a:stretch>
        </p:blipFill>
        <p:spPr>
          <a:xfrm>
            <a:off x="531629" y="1198617"/>
            <a:ext cx="9320220" cy="5437689"/>
          </a:xfrm>
          <a:prstGeom prst="rect">
            <a:avLst/>
          </a:prstGeom>
        </p:spPr>
      </p:pic>
      <p:sp>
        <p:nvSpPr>
          <p:cNvPr id="4" name="직사각형 3">
            <a:extLst>
              <a:ext uri="{FF2B5EF4-FFF2-40B4-BE49-F238E27FC236}">
                <a16:creationId xmlns:a16="http://schemas.microsoft.com/office/drawing/2014/main" id="{A7360B61-23EF-495B-9FC0-15A3751659CA}"/>
              </a:ext>
            </a:extLst>
          </p:cNvPr>
          <p:cNvSpPr/>
          <p:nvPr/>
        </p:nvSpPr>
        <p:spPr>
          <a:xfrm>
            <a:off x="3751191" y="386990"/>
            <a:ext cx="4689617" cy="646331"/>
          </a:xfrm>
          <a:prstGeom prst="rect">
            <a:avLst/>
          </a:prstGeom>
        </p:spPr>
        <p:txBody>
          <a:bodyPr wrap="none">
            <a:spAutoFit/>
          </a:bodyPr>
          <a:lstStyle/>
          <a:p>
            <a:pPr marL="285750" indent="-285750">
              <a:buFont typeface="Arial" panose="020B0604020202020204" pitchFamily="34" charset="0"/>
              <a:buChar char="•"/>
            </a:pPr>
            <a:r>
              <a:rPr lang="en-US" altLang="ko-KR" dirty="0"/>
              <a:t>One-Hot Encoding</a:t>
            </a:r>
          </a:p>
          <a:p>
            <a:pPr marL="285750" indent="-285750">
              <a:buFont typeface="Arial" panose="020B0604020202020204" pitchFamily="34" charset="0"/>
              <a:buChar char="•"/>
            </a:pPr>
            <a:r>
              <a:rPr lang="ko-KR" altLang="en-US" dirty="0"/>
              <a:t>더미</a:t>
            </a:r>
            <a:r>
              <a:rPr lang="en-US" altLang="ko-KR" dirty="0"/>
              <a:t>(dummy)</a:t>
            </a:r>
            <a:r>
              <a:rPr lang="ko-KR" altLang="en-US" dirty="0"/>
              <a:t>로 만든 가변수로 변환 필요</a:t>
            </a:r>
            <a:r>
              <a:rPr lang="en-US" altLang="ko-KR" dirty="0"/>
              <a:t>!!</a:t>
            </a:r>
          </a:p>
        </p:txBody>
      </p:sp>
    </p:spTree>
    <p:extLst>
      <p:ext uri="{BB962C8B-B14F-4D97-AF65-F5344CB8AC3E}">
        <p14:creationId xmlns:p14="http://schemas.microsoft.com/office/powerpoint/2010/main" val="14748721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sp>
        <p:nvSpPr>
          <p:cNvPr id="4" name="직사각형 3">
            <a:extLst>
              <a:ext uri="{FF2B5EF4-FFF2-40B4-BE49-F238E27FC236}">
                <a16:creationId xmlns:a16="http://schemas.microsoft.com/office/drawing/2014/main" id="{A7360B61-23EF-495B-9FC0-15A3751659CA}"/>
              </a:ext>
            </a:extLst>
          </p:cNvPr>
          <p:cNvSpPr/>
          <p:nvPr/>
        </p:nvSpPr>
        <p:spPr>
          <a:xfrm>
            <a:off x="3751191" y="386990"/>
            <a:ext cx="4689617" cy="646331"/>
          </a:xfrm>
          <a:prstGeom prst="rect">
            <a:avLst/>
          </a:prstGeom>
        </p:spPr>
        <p:txBody>
          <a:bodyPr wrap="none">
            <a:spAutoFit/>
          </a:bodyPr>
          <a:lstStyle/>
          <a:p>
            <a:pPr marL="285750" indent="-285750">
              <a:buFont typeface="Arial" panose="020B0604020202020204" pitchFamily="34" charset="0"/>
              <a:buChar char="•"/>
            </a:pPr>
            <a:r>
              <a:rPr lang="en-US" altLang="ko-KR" dirty="0"/>
              <a:t>One-Hot Encoding</a:t>
            </a:r>
          </a:p>
          <a:p>
            <a:pPr marL="285750" indent="-285750">
              <a:buFont typeface="Arial" panose="020B0604020202020204" pitchFamily="34" charset="0"/>
              <a:buChar char="•"/>
            </a:pPr>
            <a:r>
              <a:rPr lang="ko-KR" altLang="en-US" dirty="0"/>
              <a:t>더미</a:t>
            </a:r>
            <a:r>
              <a:rPr lang="en-US" altLang="ko-KR" dirty="0"/>
              <a:t>(dummy)</a:t>
            </a:r>
            <a:r>
              <a:rPr lang="ko-KR" altLang="en-US" dirty="0"/>
              <a:t>로 만든 가변수로 변환 필요</a:t>
            </a:r>
            <a:r>
              <a:rPr lang="en-US" altLang="ko-KR" dirty="0"/>
              <a:t>!!</a:t>
            </a:r>
          </a:p>
        </p:txBody>
      </p:sp>
      <p:pic>
        <p:nvPicPr>
          <p:cNvPr id="2" name="그림 1">
            <a:extLst>
              <a:ext uri="{FF2B5EF4-FFF2-40B4-BE49-F238E27FC236}">
                <a16:creationId xmlns:a16="http://schemas.microsoft.com/office/drawing/2014/main" id="{2AF40C07-6DDD-421C-AE81-6D1B3D8E78C8}"/>
              </a:ext>
            </a:extLst>
          </p:cNvPr>
          <p:cNvPicPr>
            <a:picLocks noChangeAspect="1"/>
          </p:cNvPicPr>
          <p:nvPr/>
        </p:nvPicPr>
        <p:blipFill>
          <a:blip r:embed="rId4"/>
          <a:stretch>
            <a:fillRect/>
          </a:stretch>
        </p:blipFill>
        <p:spPr>
          <a:xfrm>
            <a:off x="531629" y="1229941"/>
            <a:ext cx="4460096" cy="2895507"/>
          </a:xfrm>
          <a:prstGeom prst="rect">
            <a:avLst/>
          </a:prstGeom>
        </p:spPr>
      </p:pic>
      <p:pic>
        <p:nvPicPr>
          <p:cNvPr id="5" name="그림 4">
            <a:extLst>
              <a:ext uri="{FF2B5EF4-FFF2-40B4-BE49-F238E27FC236}">
                <a16:creationId xmlns:a16="http://schemas.microsoft.com/office/drawing/2014/main" id="{0BEABCF9-FC6D-4AD4-B2E1-4D483DA000F1}"/>
              </a:ext>
            </a:extLst>
          </p:cNvPr>
          <p:cNvPicPr>
            <a:picLocks noChangeAspect="1"/>
          </p:cNvPicPr>
          <p:nvPr/>
        </p:nvPicPr>
        <p:blipFill>
          <a:blip r:embed="rId5"/>
          <a:stretch>
            <a:fillRect/>
          </a:stretch>
        </p:blipFill>
        <p:spPr>
          <a:xfrm>
            <a:off x="3867150" y="2240855"/>
            <a:ext cx="7867650" cy="4162425"/>
          </a:xfrm>
          <a:prstGeom prst="rect">
            <a:avLst/>
          </a:prstGeom>
        </p:spPr>
      </p:pic>
    </p:spTree>
    <p:extLst>
      <p:ext uri="{BB962C8B-B14F-4D97-AF65-F5344CB8AC3E}">
        <p14:creationId xmlns:p14="http://schemas.microsoft.com/office/powerpoint/2010/main" val="15314827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3" name="그림 2">
            <a:extLst>
              <a:ext uri="{FF2B5EF4-FFF2-40B4-BE49-F238E27FC236}">
                <a16:creationId xmlns:a16="http://schemas.microsoft.com/office/drawing/2014/main" id="{CAB53713-76A1-49FE-8F4D-F6B09F6DC744}"/>
              </a:ext>
            </a:extLst>
          </p:cNvPr>
          <p:cNvPicPr>
            <a:picLocks noChangeAspect="1"/>
          </p:cNvPicPr>
          <p:nvPr/>
        </p:nvPicPr>
        <p:blipFill>
          <a:blip r:embed="rId4"/>
          <a:stretch>
            <a:fillRect/>
          </a:stretch>
        </p:blipFill>
        <p:spPr>
          <a:xfrm>
            <a:off x="567257" y="1421516"/>
            <a:ext cx="11539682" cy="3694181"/>
          </a:xfrm>
          <a:prstGeom prst="rect">
            <a:avLst/>
          </a:prstGeom>
        </p:spPr>
      </p:pic>
    </p:spTree>
    <p:extLst>
      <p:ext uri="{BB962C8B-B14F-4D97-AF65-F5344CB8AC3E}">
        <p14:creationId xmlns:p14="http://schemas.microsoft.com/office/powerpoint/2010/main" val="7423236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2" name="그림 1">
            <a:extLst>
              <a:ext uri="{FF2B5EF4-FFF2-40B4-BE49-F238E27FC236}">
                <a16:creationId xmlns:a16="http://schemas.microsoft.com/office/drawing/2014/main" id="{BCB33E0A-E9B2-4482-BB24-EFCDE8F8DA13}"/>
              </a:ext>
            </a:extLst>
          </p:cNvPr>
          <p:cNvPicPr>
            <a:picLocks noChangeAspect="1"/>
          </p:cNvPicPr>
          <p:nvPr/>
        </p:nvPicPr>
        <p:blipFill>
          <a:blip r:embed="rId4"/>
          <a:stretch>
            <a:fillRect/>
          </a:stretch>
        </p:blipFill>
        <p:spPr>
          <a:xfrm>
            <a:off x="2997834" y="0"/>
            <a:ext cx="8586439" cy="6858000"/>
          </a:xfrm>
          <a:prstGeom prst="rect">
            <a:avLst/>
          </a:prstGeom>
        </p:spPr>
      </p:pic>
    </p:spTree>
    <p:extLst>
      <p:ext uri="{BB962C8B-B14F-4D97-AF65-F5344CB8AC3E}">
        <p14:creationId xmlns:p14="http://schemas.microsoft.com/office/powerpoint/2010/main" val="29726235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8" name="그림 7">
            <a:extLst>
              <a:ext uri="{FF2B5EF4-FFF2-40B4-BE49-F238E27FC236}">
                <a16:creationId xmlns:a16="http://schemas.microsoft.com/office/drawing/2014/main" id="{7690F187-5C2E-4790-B1DA-479BC22C3CB9}"/>
              </a:ext>
            </a:extLst>
          </p:cNvPr>
          <p:cNvPicPr>
            <a:picLocks noChangeAspect="1"/>
          </p:cNvPicPr>
          <p:nvPr/>
        </p:nvPicPr>
        <p:blipFill>
          <a:blip r:embed="rId4"/>
          <a:stretch>
            <a:fillRect/>
          </a:stretch>
        </p:blipFill>
        <p:spPr>
          <a:xfrm>
            <a:off x="3968485" y="1421516"/>
            <a:ext cx="6343650" cy="3857625"/>
          </a:xfrm>
          <a:prstGeom prst="rect">
            <a:avLst/>
          </a:prstGeom>
        </p:spPr>
      </p:pic>
    </p:spTree>
    <p:extLst>
      <p:ext uri="{BB962C8B-B14F-4D97-AF65-F5344CB8AC3E}">
        <p14:creationId xmlns:p14="http://schemas.microsoft.com/office/powerpoint/2010/main" val="30514609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4:</a:t>
            </a:r>
            <a:r>
              <a:rPr lang="ko-KR" altLang="en-US" sz="4800" dirty="0">
                <a:solidFill>
                  <a:srgbClr val="000000"/>
                </a:solidFill>
                <a:latin typeface="IntelOne Display Light" panose="020B0403020203020204" pitchFamily="34" charset="0"/>
              </a:rPr>
              <a:t> 분류기 모델 생성</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여러가지 회귀모델을 생성하여  실험</a:t>
            </a: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0341539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a:t>
            </a:r>
            <a:br>
              <a:rPr lang="en-US" altLang="ko-KR" dirty="0">
                <a:solidFill>
                  <a:srgbClr val="000000"/>
                </a:solidFill>
                <a:latin typeface="IntelOne Display Light" panose="020B0403020203020204" pitchFamily="34" charset="0"/>
              </a:rPr>
            </a:br>
            <a:r>
              <a:rPr lang="en-US" altLang="ko-KR" dirty="0">
                <a:solidFill>
                  <a:srgbClr val="000000"/>
                </a:solidFill>
                <a:latin typeface="IntelOne Display Light" panose="020B0403020203020204" pitchFamily="34" charset="0"/>
              </a:rPr>
              <a:t>(</a:t>
            </a:r>
            <a:r>
              <a:rPr lang="en-US" altLang="ko-KR" dirty="0" err="1">
                <a:solidFill>
                  <a:srgbClr val="000000"/>
                </a:solidFill>
                <a:latin typeface="IntelOne Display Light" panose="020B0403020203020204" pitchFamily="34" charset="0"/>
              </a:rPr>
              <a:t>LogisticRegressioN</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3" name="그림 2">
            <a:extLst>
              <a:ext uri="{FF2B5EF4-FFF2-40B4-BE49-F238E27FC236}">
                <a16:creationId xmlns:a16="http://schemas.microsoft.com/office/drawing/2014/main" id="{9B9E1167-1A20-40E5-80A4-70BAF776B95D}"/>
              </a:ext>
            </a:extLst>
          </p:cNvPr>
          <p:cNvPicPr>
            <a:picLocks noChangeAspect="1"/>
          </p:cNvPicPr>
          <p:nvPr/>
        </p:nvPicPr>
        <p:blipFill>
          <a:blip r:embed="rId4"/>
          <a:stretch>
            <a:fillRect/>
          </a:stretch>
        </p:blipFill>
        <p:spPr>
          <a:xfrm>
            <a:off x="4163089" y="0"/>
            <a:ext cx="7943850" cy="6343650"/>
          </a:xfrm>
          <a:prstGeom prst="rect">
            <a:avLst/>
          </a:prstGeom>
        </p:spPr>
      </p:pic>
      <p:sp>
        <p:nvSpPr>
          <p:cNvPr id="4" name="TextBox 3">
            <a:extLst>
              <a:ext uri="{FF2B5EF4-FFF2-40B4-BE49-F238E27FC236}">
                <a16:creationId xmlns:a16="http://schemas.microsoft.com/office/drawing/2014/main" id="{F19FC373-A3F4-41EE-A1DB-91402233DC0D}"/>
              </a:ext>
            </a:extLst>
          </p:cNvPr>
          <p:cNvSpPr txBox="1"/>
          <p:nvPr/>
        </p:nvSpPr>
        <p:spPr>
          <a:xfrm>
            <a:off x="389744" y="3028013"/>
            <a:ext cx="2887329" cy="646331"/>
          </a:xfrm>
          <a:prstGeom prst="rect">
            <a:avLst/>
          </a:prstGeom>
          <a:noFill/>
        </p:spPr>
        <p:txBody>
          <a:bodyPr wrap="none" rtlCol="0">
            <a:spAutoFit/>
          </a:bodyPr>
          <a:lstStyle/>
          <a:p>
            <a:pPr marL="285750" indent="-285750">
              <a:buFont typeface="Arial" panose="020B0604020202020204" pitchFamily="34" charset="0"/>
              <a:buChar char="•"/>
            </a:pPr>
            <a:r>
              <a:rPr lang="ko-KR" altLang="en-US" dirty="0"/>
              <a:t>회귀모델 적합한지 확인</a:t>
            </a:r>
            <a:endParaRPr lang="en-US" altLang="ko-KR" dirty="0"/>
          </a:p>
          <a:p>
            <a:pPr marL="285750" indent="-285750">
              <a:buFont typeface="Arial" panose="020B0604020202020204" pitchFamily="34" charset="0"/>
              <a:buChar char="•"/>
            </a:pPr>
            <a:r>
              <a:rPr lang="ko-KR" altLang="en-US" dirty="0" err="1"/>
              <a:t>다중공선성</a:t>
            </a:r>
            <a:r>
              <a:rPr lang="ko-KR" altLang="en-US" dirty="0"/>
              <a:t> 확인</a:t>
            </a:r>
          </a:p>
        </p:txBody>
      </p:sp>
    </p:spTree>
    <p:extLst>
      <p:ext uri="{BB962C8B-B14F-4D97-AF65-F5344CB8AC3E}">
        <p14:creationId xmlns:p14="http://schemas.microsoft.com/office/powerpoint/2010/main" val="971676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a:t>
            </a:r>
            <a:br>
              <a:rPr lang="en-US" altLang="ko-KR" dirty="0">
                <a:solidFill>
                  <a:srgbClr val="000000"/>
                </a:solidFill>
                <a:latin typeface="IntelOne Display Light" panose="020B0403020203020204" pitchFamily="34" charset="0"/>
              </a:rPr>
            </a:br>
            <a:r>
              <a:rPr lang="en-US" altLang="ko-KR" dirty="0">
                <a:solidFill>
                  <a:srgbClr val="000000"/>
                </a:solidFill>
                <a:latin typeface="IntelOne Display Light" panose="020B0403020203020204" pitchFamily="34" charset="0"/>
              </a:rPr>
              <a:t>(</a:t>
            </a:r>
            <a:r>
              <a:rPr lang="en-US" altLang="ko-KR" dirty="0" err="1">
                <a:solidFill>
                  <a:srgbClr val="000000"/>
                </a:solidFill>
                <a:latin typeface="IntelOne Display Light" panose="020B0403020203020204" pitchFamily="34" charset="0"/>
              </a:rPr>
              <a:t>LogisticRegression</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2" name="그림 1">
            <a:extLst>
              <a:ext uri="{FF2B5EF4-FFF2-40B4-BE49-F238E27FC236}">
                <a16:creationId xmlns:a16="http://schemas.microsoft.com/office/drawing/2014/main" id="{715CA86B-E3AD-4CED-BDB6-421046B8CBF3}"/>
              </a:ext>
            </a:extLst>
          </p:cNvPr>
          <p:cNvPicPr>
            <a:picLocks noChangeAspect="1"/>
          </p:cNvPicPr>
          <p:nvPr/>
        </p:nvPicPr>
        <p:blipFill>
          <a:blip r:embed="rId4"/>
          <a:stretch>
            <a:fillRect/>
          </a:stretch>
        </p:blipFill>
        <p:spPr>
          <a:xfrm>
            <a:off x="3914775" y="116005"/>
            <a:ext cx="8277225" cy="5981700"/>
          </a:xfrm>
          <a:prstGeom prst="rect">
            <a:avLst/>
          </a:prstGeom>
        </p:spPr>
      </p:pic>
    </p:spTree>
    <p:extLst>
      <p:ext uri="{BB962C8B-B14F-4D97-AF65-F5344CB8AC3E}">
        <p14:creationId xmlns:p14="http://schemas.microsoft.com/office/powerpoint/2010/main" val="2534514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 (Logistic Regression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2" name="그림 1">
            <a:extLst>
              <a:ext uri="{FF2B5EF4-FFF2-40B4-BE49-F238E27FC236}">
                <a16:creationId xmlns:a16="http://schemas.microsoft.com/office/drawing/2014/main" id="{FA3DBA79-D7DC-4F93-A064-33893FD35A5B}"/>
              </a:ext>
            </a:extLst>
          </p:cNvPr>
          <p:cNvPicPr>
            <a:picLocks noChangeAspect="1"/>
          </p:cNvPicPr>
          <p:nvPr/>
        </p:nvPicPr>
        <p:blipFill>
          <a:blip r:embed="rId4"/>
          <a:stretch>
            <a:fillRect/>
          </a:stretch>
        </p:blipFill>
        <p:spPr>
          <a:xfrm>
            <a:off x="542792" y="1572366"/>
            <a:ext cx="11106416" cy="4018769"/>
          </a:xfrm>
          <a:prstGeom prst="rect">
            <a:avLst/>
          </a:prstGeom>
        </p:spPr>
      </p:pic>
    </p:spTree>
    <p:extLst>
      <p:ext uri="{BB962C8B-B14F-4D97-AF65-F5344CB8AC3E}">
        <p14:creationId xmlns:p14="http://schemas.microsoft.com/office/powerpoint/2010/main" val="36961341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 (Logistic Regression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4" name="그림 3">
            <a:extLst>
              <a:ext uri="{FF2B5EF4-FFF2-40B4-BE49-F238E27FC236}">
                <a16:creationId xmlns:a16="http://schemas.microsoft.com/office/drawing/2014/main" id="{0614DE58-31AB-45F8-B021-12256A3DCAFC}"/>
              </a:ext>
            </a:extLst>
          </p:cNvPr>
          <p:cNvPicPr>
            <a:picLocks noChangeAspect="1"/>
          </p:cNvPicPr>
          <p:nvPr/>
        </p:nvPicPr>
        <p:blipFill>
          <a:blip r:embed="rId4"/>
          <a:stretch>
            <a:fillRect/>
          </a:stretch>
        </p:blipFill>
        <p:spPr>
          <a:xfrm>
            <a:off x="230864" y="1238250"/>
            <a:ext cx="6543675" cy="2190750"/>
          </a:xfrm>
          <a:prstGeom prst="rect">
            <a:avLst/>
          </a:prstGeom>
        </p:spPr>
      </p:pic>
      <p:pic>
        <p:nvPicPr>
          <p:cNvPr id="5" name="그림 4">
            <a:extLst>
              <a:ext uri="{FF2B5EF4-FFF2-40B4-BE49-F238E27FC236}">
                <a16:creationId xmlns:a16="http://schemas.microsoft.com/office/drawing/2014/main" id="{AE69D416-FBD5-4AE5-A8C2-61C277E88FA3}"/>
              </a:ext>
            </a:extLst>
          </p:cNvPr>
          <p:cNvPicPr>
            <a:picLocks noChangeAspect="1"/>
          </p:cNvPicPr>
          <p:nvPr/>
        </p:nvPicPr>
        <p:blipFill>
          <a:blip r:embed="rId5"/>
          <a:stretch>
            <a:fillRect/>
          </a:stretch>
        </p:blipFill>
        <p:spPr>
          <a:xfrm>
            <a:off x="4813092" y="1781950"/>
            <a:ext cx="6896100" cy="4543425"/>
          </a:xfrm>
          <a:prstGeom prst="rect">
            <a:avLst/>
          </a:prstGeom>
        </p:spPr>
      </p:pic>
    </p:spTree>
    <p:extLst>
      <p:ext uri="{BB962C8B-B14F-4D97-AF65-F5344CB8AC3E}">
        <p14:creationId xmlns:p14="http://schemas.microsoft.com/office/powerpoint/2010/main" val="39385308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
        <p:nvSpPr>
          <p:cNvPr id="5" name="Title 4">
            <a:extLst>
              <a:ext uri="{FF2B5EF4-FFF2-40B4-BE49-F238E27FC236}">
                <a16:creationId xmlns:a16="http://schemas.microsoft.com/office/drawing/2014/main" id="{CBBC3B41-916F-4BE2-B1DA-5BAACC6675A8}"/>
              </a:ext>
            </a:extLst>
          </p:cNvPr>
          <p:cNvSpPr txBox="1">
            <a:spLocks/>
          </p:cNvSpPr>
          <p:nvPr/>
        </p:nvSpPr>
        <p:spPr>
          <a:xfrm>
            <a:off x="1684317" y="164622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ko-KR" altLang="en-US" sz="6000" b="0" i="0" u="none" strike="noStrike" kern="1200" cap="none" spc="0" normalizeH="0" baseline="0" noProof="0" dirty="0">
                <a:ln>
                  <a:noFill/>
                </a:ln>
                <a:solidFill>
                  <a:srgbClr val="000000"/>
                </a:solidFill>
                <a:effectLst/>
                <a:uLnTx/>
                <a:uFillTx/>
                <a:latin typeface="IntelOne Display Light"/>
              </a:rPr>
              <a:t>로지스틱 회귀</a:t>
            </a:r>
            <a:endParaRPr kumimoji="0" lang="en-US" altLang="ko-KR" sz="6000" b="0" i="0" u="none" strike="noStrike" kern="1200" cap="none" spc="0" normalizeH="0" baseline="0" noProof="0" dirty="0">
              <a:ln>
                <a:noFill/>
              </a:ln>
              <a:solidFill>
                <a:srgbClr val="000000"/>
              </a:solidFill>
              <a:effectLst/>
              <a:uLnTx/>
              <a:uFillTx/>
              <a:latin typeface="IntelOne Display Light"/>
            </a:endParaRPr>
          </a:p>
          <a:p>
            <a:pPr lvl="0">
              <a:defRPr/>
            </a:pPr>
            <a:r>
              <a:rPr lang="en-US" altLang="ko-KR" b="1" u="sng" dirty="0">
                <a:hlinkClick r:id="rId4"/>
              </a:rPr>
              <a:t>Logistic Regression</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Tree>
    <p:extLst>
      <p:ext uri="{BB962C8B-B14F-4D97-AF65-F5344CB8AC3E}">
        <p14:creationId xmlns:p14="http://schemas.microsoft.com/office/powerpoint/2010/main" val="3839525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89CD5896-6B5F-42C6-84F4-604D99D1A9EC}"/>
              </a:ext>
            </a:extLst>
          </p:cNvPr>
          <p:cNvPicPr>
            <a:picLocks noChangeAspect="1"/>
          </p:cNvPicPr>
          <p:nvPr/>
        </p:nvPicPr>
        <p:blipFill>
          <a:blip r:embed="rId4"/>
          <a:stretch>
            <a:fillRect/>
          </a:stretch>
        </p:blipFill>
        <p:spPr>
          <a:xfrm>
            <a:off x="2173573" y="1572366"/>
            <a:ext cx="6978390" cy="4525734"/>
          </a:xfrm>
          <a:prstGeom prst="rect">
            <a:avLst/>
          </a:prstGeom>
        </p:spPr>
      </p:pic>
      <p:sp>
        <p:nvSpPr>
          <p:cNvPr id="15" name="Title 1">
            <a:extLst>
              <a:ext uri="{FF2B5EF4-FFF2-40B4-BE49-F238E27FC236}">
                <a16:creationId xmlns:a16="http://schemas.microsoft.com/office/drawing/2014/main" id="{CA5BB946-1C57-4DE4-B293-764308544DE6}"/>
              </a:ext>
            </a:extLst>
          </p:cNvPr>
          <p:cNvSpPr txBox="1">
            <a:spLocks/>
          </p:cNvSpPr>
          <p:nvPr/>
        </p:nvSpPr>
        <p:spPr>
          <a:xfrm>
            <a:off x="85061" y="221694"/>
            <a:ext cx="1157531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a:solidFill>
                  <a:srgbClr val="000000"/>
                </a:solidFill>
                <a:latin typeface="IntelOne Display Light" panose="020B0403020203020204" pitchFamily="34" charset="0"/>
              </a:rPr>
              <a:t>회귀 모델 생성</a:t>
            </a:r>
            <a:r>
              <a:rPr lang="en-US" altLang="ko-KR">
                <a:solidFill>
                  <a:srgbClr val="000000"/>
                </a:solidFill>
                <a:latin typeface="IntelOne Display Light" panose="020B0403020203020204" pitchFamily="34" charset="0"/>
              </a:rPr>
              <a:t>1 (Logistic Regression </a:t>
            </a:r>
            <a:r>
              <a:rPr lang="ko-KR" altLang="en-US">
                <a:solidFill>
                  <a:srgbClr val="000000"/>
                </a:solidFill>
                <a:latin typeface="IntelOne Display Light" panose="020B0403020203020204" pitchFamily="34" charset="0"/>
              </a:rPr>
              <a:t>분석 평가</a:t>
            </a:r>
            <a:r>
              <a:rPr lang="en-US" altLang="ko-KR">
                <a:solidFill>
                  <a:srgbClr val="000000"/>
                </a:solidFill>
                <a:latin typeface="IntelOne Display Light" panose="020B0403020203020204" pitchFamily="34" charset="0"/>
              </a:rPr>
              <a:t>) </a:t>
            </a:r>
            <a:endParaRPr lang="en-US" dirty="0">
              <a:solidFill>
                <a:srgbClr val="000000"/>
              </a:solidFill>
            </a:endParaRPr>
          </a:p>
        </p:txBody>
      </p:sp>
    </p:spTree>
    <p:extLst>
      <p:ext uri="{BB962C8B-B14F-4D97-AF65-F5344CB8AC3E}">
        <p14:creationId xmlns:p14="http://schemas.microsoft.com/office/powerpoint/2010/main" val="3514537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normAutofit/>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2</a:t>
            </a:r>
            <a:br>
              <a:rPr lang="en-US" altLang="ko-KR" dirty="0">
                <a:solidFill>
                  <a:srgbClr val="000000"/>
                </a:solidFill>
                <a:latin typeface="IntelOne Display Light" panose="020B0403020203020204" pitchFamily="34" charset="0"/>
              </a:rPr>
            </a:br>
            <a:r>
              <a:rPr lang="en-US" altLang="ko-KR" dirty="0">
                <a:solidFill>
                  <a:srgbClr val="000000"/>
                </a:solidFill>
                <a:latin typeface="IntelOne Display Light" panose="020B0403020203020204" pitchFamily="34" charset="0"/>
              </a:rPr>
              <a:t>(</a:t>
            </a:r>
            <a:r>
              <a:rPr lang="en-US" altLang="ko-KR" dirty="0" err="1"/>
              <a:t>LightGBMRegressor</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2" name="그림 1">
            <a:extLst>
              <a:ext uri="{FF2B5EF4-FFF2-40B4-BE49-F238E27FC236}">
                <a16:creationId xmlns:a16="http://schemas.microsoft.com/office/drawing/2014/main" id="{8820DFDD-B7A4-408A-B5F0-6E758A4362A7}"/>
              </a:ext>
            </a:extLst>
          </p:cNvPr>
          <p:cNvPicPr>
            <a:picLocks noChangeAspect="1"/>
          </p:cNvPicPr>
          <p:nvPr/>
        </p:nvPicPr>
        <p:blipFill>
          <a:blip r:embed="rId4"/>
          <a:stretch>
            <a:fillRect/>
          </a:stretch>
        </p:blipFill>
        <p:spPr>
          <a:xfrm>
            <a:off x="885420" y="1958636"/>
            <a:ext cx="14867469" cy="3437823"/>
          </a:xfrm>
          <a:prstGeom prst="rect">
            <a:avLst/>
          </a:prstGeom>
        </p:spPr>
      </p:pic>
    </p:spTree>
    <p:extLst>
      <p:ext uri="{BB962C8B-B14F-4D97-AF65-F5344CB8AC3E}">
        <p14:creationId xmlns:p14="http://schemas.microsoft.com/office/powerpoint/2010/main" val="11825029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2 (</a:t>
            </a:r>
            <a:r>
              <a:rPr lang="en-US" altLang="ko-KR" dirty="0" err="1"/>
              <a:t>LightGBMRegressor</a:t>
            </a:r>
            <a:r>
              <a:rPr lang="en-US" altLang="ko-KR" dirty="0"/>
              <a:t>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3" name="그림 2">
            <a:extLst>
              <a:ext uri="{FF2B5EF4-FFF2-40B4-BE49-F238E27FC236}">
                <a16:creationId xmlns:a16="http://schemas.microsoft.com/office/drawing/2014/main" id="{F2E15FF4-C0DD-467D-8975-F8637AB53F30}"/>
              </a:ext>
            </a:extLst>
          </p:cNvPr>
          <p:cNvPicPr>
            <a:picLocks noChangeAspect="1"/>
          </p:cNvPicPr>
          <p:nvPr/>
        </p:nvPicPr>
        <p:blipFill>
          <a:blip r:embed="rId4"/>
          <a:stretch>
            <a:fillRect/>
          </a:stretch>
        </p:blipFill>
        <p:spPr>
          <a:xfrm>
            <a:off x="974360" y="1572366"/>
            <a:ext cx="9842965" cy="4157189"/>
          </a:xfrm>
          <a:prstGeom prst="rect">
            <a:avLst/>
          </a:prstGeom>
        </p:spPr>
      </p:pic>
    </p:spTree>
    <p:extLst>
      <p:ext uri="{BB962C8B-B14F-4D97-AF65-F5344CB8AC3E}">
        <p14:creationId xmlns:p14="http://schemas.microsoft.com/office/powerpoint/2010/main" val="14084564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 (</a:t>
            </a:r>
            <a:r>
              <a:rPr lang="en-US" altLang="ko-KR" dirty="0" err="1"/>
              <a:t>LightGBMRegressor</a:t>
            </a:r>
            <a:r>
              <a:rPr lang="en-US" altLang="ko-KR" dirty="0"/>
              <a:t>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2" name="그림 1">
            <a:extLst>
              <a:ext uri="{FF2B5EF4-FFF2-40B4-BE49-F238E27FC236}">
                <a16:creationId xmlns:a16="http://schemas.microsoft.com/office/drawing/2014/main" id="{9FBAF61C-6771-4CEB-8822-D122374F402D}"/>
              </a:ext>
            </a:extLst>
          </p:cNvPr>
          <p:cNvPicPr>
            <a:picLocks noChangeAspect="1"/>
          </p:cNvPicPr>
          <p:nvPr/>
        </p:nvPicPr>
        <p:blipFill>
          <a:blip r:embed="rId4"/>
          <a:stretch>
            <a:fillRect/>
          </a:stretch>
        </p:blipFill>
        <p:spPr>
          <a:xfrm>
            <a:off x="2555667" y="1222418"/>
            <a:ext cx="5509042" cy="5027532"/>
          </a:xfrm>
          <a:prstGeom prst="rect">
            <a:avLst/>
          </a:prstGeom>
        </p:spPr>
      </p:pic>
    </p:spTree>
    <p:extLst>
      <p:ext uri="{BB962C8B-B14F-4D97-AF65-F5344CB8AC3E}">
        <p14:creationId xmlns:p14="http://schemas.microsoft.com/office/powerpoint/2010/main" val="99099062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5" name="Title 1">
            <a:extLst>
              <a:ext uri="{FF2B5EF4-FFF2-40B4-BE49-F238E27FC236}">
                <a16:creationId xmlns:a16="http://schemas.microsoft.com/office/drawing/2014/main" id="{CA5BB946-1C57-4DE4-B293-764308544DE6}"/>
              </a:ext>
            </a:extLst>
          </p:cNvPr>
          <p:cNvSpPr txBox="1">
            <a:spLocks/>
          </p:cNvSpPr>
          <p:nvPr/>
        </p:nvSpPr>
        <p:spPr>
          <a:xfrm>
            <a:off x="85061" y="221694"/>
            <a:ext cx="1157531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 (</a:t>
            </a:r>
            <a:r>
              <a:rPr lang="en-US" altLang="ko-KR" dirty="0" err="1"/>
              <a:t>LightGBMRegressor</a:t>
            </a:r>
            <a:r>
              <a:rPr lang="en-US" altLang="ko-KR" dirty="0"/>
              <a:t>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4" name="그림 3">
            <a:extLst>
              <a:ext uri="{FF2B5EF4-FFF2-40B4-BE49-F238E27FC236}">
                <a16:creationId xmlns:a16="http://schemas.microsoft.com/office/drawing/2014/main" id="{43D286FD-CCA7-4B7E-BA01-6650E1F7C73F}"/>
              </a:ext>
            </a:extLst>
          </p:cNvPr>
          <p:cNvPicPr>
            <a:picLocks noChangeAspect="1"/>
          </p:cNvPicPr>
          <p:nvPr/>
        </p:nvPicPr>
        <p:blipFill>
          <a:blip r:embed="rId4"/>
          <a:stretch>
            <a:fillRect/>
          </a:stretch>
        </p:blipFill>
        <p:spPr>
          <a:xfrm>
            <a:off x="2226050" y="1572366"/>
            <a:ext cx="6793657" cy="4287800"/>
          </a:xfrm>
          <a:prstGeom prst="rect">
            <a:avLst/>
          </a:prstGeom>
        </p:spPr>
      </p:pic>
    </p:spTree>
    <p:extLst>
      <p:ext uri="{BB962C8B-B14F-4D97-AF65-F5344CB8AC3E}">
        <p14:creationId xmlns:p14="http://schemas.microsoft.com/office/powerpoint/2010/main" val="102216394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normAutofit/>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3</a:t>
            </a:r>
            <a:br>
              <a:rPr lang="en-US" altLang="ko-KR" dirty="0">
                <a:solidFill>
                  <a:srgbClr val="000000"/>
                </a:solidFill>
                <a:latin typeface="IntelOne Display Light" panose="020B0403020203020204" pitchFamily="34" charset="0"/>
              </a:rPr>
            </a:br>
            <a:r>
              <a:rPr lang="en-US" altLang="ko-KR" dirty="0">
                <a:solidFill>
                  <a:srgbClr val="000000"/>
                </a:solidFill>
                <a:latin typeface="IntelOne Display Light" panose="020B0403020203020204" pitchFamily="34" charset="0"/>
              </a:rPr>
              <a:t>(</a:t>
            </a:r>
            <a:r>
              <a:rPr lang="en-US" altLang="ko-KR" dirty="0" err="1"/>
              <a:t>RandomForestRegressor</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3" name="그림 2">
            <a:extLst>
              <a:ext uri="{FF2B5EF4-FFF2-40B4-BE49-F238E27FC236}">
                <a16:creationId xmlns:a16="http://schemas.microsoft.com/office/drawing/2014/main" id="{393EECB9-A75F-4B9E-8BE0-8D66015B9254}"/>
              </a:ext>
            </a:extLst>
          </p:cNvPr>
          <p:cNvPicPr>
            <a:picLocks noChangeAspect="1"/>
          </p:cNvPicPr>
          <p:nvPr/>
        </p:nvPicPr>
        <p:blipFill>
          <a:blip r:embed="rId4"/>
          <a:stretch>
            <a:fillRect/>
          </a:stretch>
        </p:blipFill>
        <p:spPr>
          <a:xfrm>
            <a:off x="1743856" y="2027888"/>
            <a:ext cx="8110303" cy="3098748"/>
          </a:xfrm>
          <a:prstGeom prst="rect">
            <a:avLst/>
          </a:prstGeom>
        </p:spPr>
      </p:pic>
    </p:spTree>
    <p:extLst>
      <p:ext uri="{BB962C8B-B14F-4D97-AF65-F5344CB8AC3E}">
        <p14:creationId xmlns:p14="http://schemas.microsoft.com/office/powerpoint/2010/main" val="285234027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2 (</a:t>
            </a:r>
            <a:r>
              <a:rPr lang="en-US" altLang="ko-KR" dirty="0" err="1"/>
              <a:t>RandomForestRegressor</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2" name="그림 1">
            <a:extLst>
              <a:ext uri="{FF2B5EF4-FFF2-40B4-BE49-F238E27FC236}">
                <a16:creationId xmlns:a16="http://schemas.microsoft.com/office/drawing/2014/main" id="{3C3B4AAD-D2B2-4AB9-933E-2E51A9285DB6}"/>
              </a:ext>
            </a:extLst>
          </p:cNvPr>
          <p:cNvPicPr>
            <a:picLocks noChangeAspect="1"/>
          </p:cNvPicPr>
          <p:nvPr/>
        </p:nvPicPr>
        <p:blipFill>
          <a:blip r:embed="rId4"/>
          <a:stretch>
            <a:fillRect/>
          </a:stretch>
        </p:blipFill>
        <p:spPr>
          <a:xfrm>
            <a:off x="2187626" y="1202482"/>
            <a:ext cx="5847101" cy="5433824"/>
          </a:xfrm>
          <a:prstGeom prst="rect">
            <a:avLst/>
          </a:prstGeom>
        </p:spPr>
      </p:pic>
    </p:spTree>
    <p:extLst>
      <p:ext uri="{BB962C8B-B14F-4D97-AF65-F5344CB8AC3E}">
        <p14:creationId xmlns:p14="http://schemas.microsoft.com/office/powerpoint/2010/main" val="40971121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 (</a:t>
            </a:r>
            <a:r>
              <a:rPr lang="en-US" altLang="ko-KR" dirty="0" err="1"/>
              <a:t>RandomForestRegressor</a:t>
            </a:r>
            <a:r>
              <a:rPr lang="en-US" altLang="ko-KR" dirty="0"/>
              <a:t>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3" name="그림 2">
            <a:extLst>
              <a:ext uri="{FF2B5EF4-FFF2-40B4-BE49-F238E27FC236}">
                <a16:creationId xmlns:a16="http://schemas.microsoft.com/office/drawing/2014/main" id="{9191BE5E-1880-438F-AC37-01493BD73F11}"/>
              </a:ext>
            </a:extLst>
          </p:cNvPr>
          <p:cNvPicPr>
            <a:picLocks noChangeAspect="1"/>
          </p:cNvPicPr>
          <p:nvPr/>
        </p:nvPicPr>
        <p:blipFill>
          <a:blip r:embed="rId4"/>
          <a:stretch>
            <a:fillRect/>
          </a:stretch>
        </p:blipFill>
        <p:spPr>
          <a:xfrm>
            <a:off x="1148855" y="1415237"/>
            <a:ext cx="10246558" cy="4910138"/>
          </a:xfrm>
          <a:prstGeom prst="rect">
            <a:avLst/>
          </a:prstGeom>
        </p:spPr>
      </p:pic>
    </p:spTree>
    <p:extLst>
      <p:ext uri="{BB962C8B-B14F-4D97-AF65-F5344CB8AC3E}">
        <p14:creationId xmlns:p14="http://schemas.microsoft.com/office/powerpoint/2010/main" val="41602289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5" name="Title 1">
            <a:extLst>
              <a:ext uri="{FF2B5EF4-FFF2-40B4-BE49-F238E27FC236}">
                <a16:creationId xmlns:a16="http://schemas.microsoft.com/office/drawing/2014/main" id="{CA5BB946-1C57-4DE4-B293-764308544DE6}"/>
              </a:ext>
            </a:extLst>
          </p:cNvPr>
          <p:cNvSpPr txBox="1">
            <a:spLocks/>
          </p:cNvSpPr>
          <p:nvPr/>
        </p:nvSpPr>
        <p:spPr>
          <a:xfrm>
            <a:off x="85061" y="221694"/>
            <a:ext cx="1157531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 (</a:t>
            </a:r>
            <a:r>
              <a:rPr lang="en-US" altLang="ko-KR" dirty="0" err="1"/>
              <a:t>RandomForestRegressor</a:t>
            </a:r>
            <a:r>
              <a:rPr lang="en-US" altLang="ko-KR" dirty="0"/>
              <a:t>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2" name="그림 1">
            <a:extLst>
              <a:ext uri="{FF2B5EF4-FFF2-40B4-BE49-F238E27FC236}">
                <a16:creationId xmlns:a16="http://schemas.microsoft.com/office/drawing/2014/main" id="{27FB68A0-EEF9-4276-8782-A88BA9214D2E}"/>
              </a:ext>
            </a:extLst>
          </p:cNvPr>
          <p:cNvPicPr>
            <a:picLocks noChangeAspect="1"/>
          </p:cNvPicPr>
          <p:nvPr/>
        </p:nvPicPr>
        <p:blipFill>
          <a:blip r:embed="rId4"/>
          <a:stretch>
            <a:fillRect/>
          </a:stretch>
        </p:blipFill>
        <p:spPr>
          <a:xfrm>
            <a:off x="1597702" y="1421516"/>
            <a:ext cx="8460698" cy="4730559"/>
          </a:xfrm>
          <a:prstGeom prst="rect">
            <a:avLst/>
          </a:prstGeom>
        </p:spPr>
      </p:pic>
    </p:spTree>
    <p:extLst>
      <p:ext uri="{BB962C8B-B14F-4D97-AF65-F5344CB8AC3E}">
        <p14:creationId xmlns:p14="http://schemas.microsoft.com/office/powerpoint/2010/main" val="396249249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normAutofit/>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3</a:t>
            </a:r>
            <a:br>
              <a:rPr lang="en-US" altLang="ko-KR" dirty="0">
                <a:solidFill>
                  <a:srgbClr val="000000"/>
                </a:solidFill>
                <a:latin typeface="IntelOne Display Light" panose="020B0403020203020204" pitchFamily="34" charset="0"/>
              </a:rPr>
            </a:br>
            <a:r>
              <a:rPr lang="en-US" altLang="ko-KR" dirty="0">
                <a:solidFill>
                  <a:srgbClr val="000000"/>
                </a:solidFill>
                <a:latin typeface="IntelOne Display Light" panose="020B0403020203020204" pitchFamily="34" charset="0"/>
              </a:rPr>
              <a:t>(</a:t>
            </a:r>
            <a:r>
              <a:rPr lang="en-US" altLang="ko-KR" dirty="0" err="1"/>
              <a:t>XGBRegressor</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2" name="그림 1">
            <a:extLst>
              <a:ext uri="{FF2B5EF4-FFF2-40B4-BE49-F238E27FC236}">
                <a16:creationId xmlns:a16="http://schemas.microsoft.com/office/drawing/2014/main" id="{A716D01A-1ADB-49A9-A3C7-E5F80F17983E}"/>
              </a:ext>
            </a:extLst>
          </p:cNvPr>
          <p:cNvPicPr>
            <a:picLocks noChangeAspect="1"/>
          </p:cNvPicPr>
          <p:nvPr/>
        </p:nvPicPr>
        <p:blipFill>
          <a:blip r:embed="rId4"/>
          <a:stretch>
            <a:fillRect/>
          </a:stretch>
        </p:blipFill>
        <p:spPr>
          <a:xfrm>
            <a:off x="1071560" y="1979050"/>
            <a:ext cx="12312235" cy="2998189"/>
          </a:xfrm>
          <a:prstGeom prst="rect">
            <a:avLst/>
          </a:prstGeom>
        </p:spPr>
      </p:pic>
    </p:spTree>
    <p:extLst>
      <p:ext uri="{BB962C8B-B14F-4D97-AF65-F5344CB8AC3E}">
        <p14:creationId xmlns:p14="http://schemas.microsoft.com/office/powerpoint/2010/main" val="1504625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197856" cy="1199822"/>
          </a:xfrm>
        </p:spPr>
        <p:txBody>
          <a:bodyPr/>
          <a:lstStyle/>
          <a:p>
            <a:r>
              <a:rPr lang="ko-KR" altLang="en-US" dirty="0" err="1">
                <a:solidFill>
                  <a:srgbClr val="000000"/>
                </a:solidFill>
              </a:rPr>
              <a:t>로지스틱회귀</a:t>
            </a:r>
            <a:r>
              <a:rPr lang="ko-KR" altLang="en-US" dirty="0">
                <a:solidFill>
                  <a:srgbClr val="000000"/>
                </a:solidFill>
              </a:rPr>
              <a:t> </a:t>
            </a:r>
            <a:r>
              <a:rPr lang="en-US" altLang="ko-KR" dirty="0">
                <a:solidFill>
                  <a:srgbClr val="000000"/>
                </a:solidFill>
              </a:rPr>
              <a:t>(</a:t>
            </a:r>
            <a:r>
              <a:rPr lang="en-US" altLang="ko-KR" b="1" u="sng" dirty="0">
                <a:hlinkClick r:id="rId3"/>
              </a:rPr>
              <a:t>Logistic Regression</a:t>
            </a:r>
            <a:r>
              <a:rPr lang="en-US" altLang="ko-KR" b="1" u="sng" dirty="0"/>
              <a:t>)</a:t>
            </a:r>
            <a:br>
              <a:rPr lang="en-US" altLang="ko-KR" sz="9600" dirty="0">
                <a:solidFill>
                  <a:srgbClr val="000000"/>
                </a:solidFill>
              </a:rPr>
            </a:b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4" name="그림 3">
            <a:extLst>
              <a:ext uri="{FF2B5EF4-FFF2-40B4-BE49-F238E27FC236}">
                <a16:creationId xmlns:a16="http://schemas.microsoft.com/office/drawing/2014/main" id="{ACEF6EF3-7424-44DD-A863-30EE9F85006C}"/>
              </a:ext>
            </a:extLst>
          </p:cNvPr>
          <p:cNvPicPr>
            <a:picLocks noChangeAspect="1"/>
          </p:cNvPicPr>
          <p:nvPr/>
        </p:nvPicPr>
        <p:blipFill>
          <a:blip r:embed="rId5"/>
          <a:stretch>
            <a:fillRect/>
          </a:stretch>
        </p:blipFill>
        <p:spPr>
          <a:xfrm>
            <a:off x="276033" y="2194929"/>
            <a:ext cx="11302823" cy="2468142"/>
          </a:xfrm>
          <a:prstGeom prst="rect">
            <a:avLst/>
          </a:prstGeom>
        </p:spPr>
      </p:pic>
    </p:spTree>
    <p:extLst>
      <p:ext uri="{BB962C8B-B14F-4D97-AF65-F5344CB8AC3E}">
        <p14:creationId xmlns:p14="http://schemas.microsoft.com/office/powerpoint/2010/main" val="2990044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2 (</a:t>
            </a:r>
            <a:r>
              <a:rPr lang="en-US" altLang="ko-KR" dirty="0" err="1"/>
              <a:t>XGBRegressor</a:t>
            </a:r>
            <a:r>
              <a:rPr lang="en-US" altLang="ko-KR" dirty="0"/>
              <a:t>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2" name="그림 1">
            <a:extLst>
              <a:ext uri="{FF2B5EF4-FFF2-40B4-BE49-F238E27FC236}">
                <a16:creationId xmlns:a16="http://schemas.microsoft.com/office/drawing/2014/main" id="{74050EC6-C75B-46E3-9D67-9E691CF77E37}"/>
              </a:ext>
            </a:extLst>
          </p:cNvPr>
          <p:cNvPicPr>
            <a:picLocks noChangeAspect="1"/>
          </p:cNvPicPr>
          <p:nvPr/>
        </p:nvPicPr>
        <p:blipFill>
          <a:blip r:embed="rId4"/>
          <a:stretch>
            <a:fillRect/>
          </a:stretch>
        </p:blipFill>
        <p:spPr>
          <a:xfrm>
            <a:off x="2272220" y="1175016"/>
            <a:ext cx="6313436" cy="5321434"/>
          </a:xfrm>
          <a:prstGeom prst="rect">
            <a:avLst/>
          </a:prstGeom>
        </p:spPr>
      </p:pic>
    </p:spTree>
    <p:extLst>
      <p:ext uri="{BB962C8B-B14F-4D97-AF65-F5344CB8AC3E}">
        <p14:creationId xmlns:p14="http://schemas.microsoft.com/office/powerpoint/2010/main" val="357705241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 (</a:t>
            </a:r>
            <a:r>
              <a:rPr lang="en-US" altLang="ko-KR" dirty="0" err="1"/>
              <a:t>XGBRegressor</a:t>
            </a:r>
            <a:r>
              <a:rPr lang="en-US" altLang="ko-KR" dirty="0"/>
              <a:t>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2" name="그림 1">
            <a:extLst>
              <a:ext uri="{FF2B5EF4-FFF2-40B4-BE49-F238E27FC236}">
                <a16:creationId xmlns:a16="http://schemas.microsoft.com/office/drawing/2014/main" id="{DDFB8504-E0B9-4460-8452-6A8D57EC9607}"/>
              </a:ext>
            </a:extLst>
          </p:cNvPr>
          <p:cNvPicPr>
            <a:picLocks noChangeAspect="1"/>
          </p:cNvPicPr>
          <p:nvPr/>
        </p:nvPicPr>
        <p:blipFill>
          <a:blip r:embed="rId4"/>
          <a:stretch>
            <a:fillRect/>
          </a:stretch>
        </p:blipFill>
        <p:spPr>
          <a:xfrm>
            <a:off x="2646310" y="1722266"/>
            <a:ext cx="6445224" cy="4026631"/>
          </a:xfrm>
          <a:prstGeom prst="rect">
            <a:avLst/>
          </a:prstGeom>
        </p:spPr>
      </p:pic>
    </p:spTree>
    <p:extLst>
      <p:ext uri="{BB962C8B-B14F-4D97-AF65-F5344CB8AC3E}">
        <p14:creationId xmlns:p14="http://schemas.microsoft.com/office/powerpoint/2010/main" val="9309914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5" name="Title 1">
            <a:extLst>
              <a:ext uri="{FF2B5EF4-FFF2-40B4-BE49-F238E27FC236}">
                <a16:creationId xmlns:a16="http://schemas.microsoft.com/office/drawing/2014/main" id="{CA5BB946-1C57-4DE4-B293-764308544DE6}"/>
              </a:ext>
            </a:extLst>
          </p:cNvPr>
          <p:cNvSpPr txBox="1">
            <a:spLocks/>
          </p:cNvSpPr>
          <p:nvPr/>
        </p:nvSpPr>
        <p:spPr>
          <a:xfrm>
            <a:off x="85061" y="221694"/>
            <a:ext cx="1157531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dirty="0">
                <a:solidFill>
                  <a:srgbClr val="000000"/>
                </a:solidFill>
                <a:latin typeface="IntelOne Display Light" panose="020B0403020203020204" pitchFamily="34" charset="0"/>
              </a:rPr>
              <a:t>회귀 모델 생성</a:t>
            </a:r>
            <a:r>
              <a:rPr lang="en-US" altLang="ko-KR" dirty="0">
                <a:solidFill>
                  <a:srgbClr val="000000"/>
                </a:solidFill>
                <a:latin typeface="IntelOne Display Light" panose="020B0403020203020204" pitchFamily="34" charset="0"/>
              </a:rPr>
              <a:t>1 (</a:t>
            </a:r>
            <a:r>
              <a:rPr lang="en-US" altLang="ko-KR" dirty="0" err="1"/>
              <a:t>XGBRegressor</a:t>
            </a:r>
            <a:r>
              <a:rPr lang="en-US" altLang="ko-KR" dirty="0"/>
              <a:t> </a:t>
            </a:r>
            <a:r>
              <a:rPr lang="ko-KR" altLang="en-US" dirty="0">
                <a:solidFill>
                  <a:srgbClr val="000000"/>
                </a:solidFill>
                <a:latin typeface="IntelOne Display Light" panose="020B0403020203020204" pitchFamily="34" charset="0"/>
              </a:rPr>
              <a:t>분석 평가</a:t>
            </a:r>
            <a:r>
              <a:rPr lang="en-US" altLang="ko-KR" dirty="0">
                <a:solidFill>
                  <a:srgbClr val="000000"/>
                </a:solidFill>
                <a:latin typeface="IntelOne Display Light" panose="020B0403020203020204" pitchFamily="34" charset="0"/>
              </a:rPr>
              <a:t>) </a:t>
            </a:r>
            <a:endParaRPr lang="en-US" dirty="0">
              <a:solidFill>
                <a:srgbClr val="000000"/>
              </a:solidFill>
            </a:endParaRPr>
          </a:p>
        </p:txBody>
      </p:sp>
      <p:pic>
        <p:nvPicPr>
          <p:cNvPr id="2" name="그림 1">
            <a:extLst>
              <a:ext uri="{FF2B5EF4-FFF2-40B4-BE49-F238E27FC236}">
                <a16:creationId xmlns:a16="http://schemas.microsoft.com/office/drawing/2014/main" id="{81AB027C-A830-4A55-94FF-275E82F6632D}"/>
              </a:ext>
            </a:extLst>
          </p:cNvPr>
          <p:cNvPicPr>
            <a:picLocks noChangeAspect="1"/>
          </p:cNvPicPr>
          <p:nvPr/>
        </p:nvPicPr>
        <p:blipFill>
          <a:blip r:embed="rId4"/>
          <a:stretch>
            <a:fillRect/>
          </a:stretch>
        </p:blipFill>
        <p:spPr>
          <a:xfrm>
            <a:off x="1730817" y="1371600"/>
            <a:ext cx="7965431" cy="4878350"/>
          </a:xfrm>
          <a:prstGeom prst="rect">
            <a:avLst/>
          </a:prstGeom>
        </p:spPr>
      </p:pic>
    </p:spTree>
    <p:extLst>
      <p:ext uri="{BB962C8B-B14F-4D97-AF65-F5344CB8AC3E}">
        <p14:creationId xmlns:p14="http://schemas.microsoft.com/office/powerpoint/2010/main" val="40132941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성능 비교 분석</a:t>
            </a:r>
            <a:endParaRPr lang="en-US" dirty="0">
              <a:solidFill>
                <a:srgbClr val="000000"/>
              </a:solidFill>
            </a:endParaRPr>
          </a:p>
        </p:txBody>
      </p:sp>
      <p:pic>
        <p:nvPicPr>
          <p:cNvPr id="3" name="그림 2">
            <a:extLst>
              <a:ext uri="{FF2B5EF4-FFF2-40B4-BE49-F238E27FC236}">
                <a16:creationId xmlns:a16="http://schemas.microsoft.com/office/drawing/2014/main" id="{845C9DA1-4C45-4D4B-9C26-83F97763F2C1}"/>
              </a:ext>
            </a:extLst>
          </p:cNvPr>
          <p:cNvPicPr>
            <a:picLocks noChangeAspect="1"/>
          </p:cNvPicPr>
          <p:nvPr/>
        </p:nvPicPr>
        <p:blipFill>
          <a:blip r:embed="rId4"/>
          <a:stretch>
            <a:fillRect/>
          </a:stretch>
        </p:blipFill>
        <p:spPr>
          <a:xfrm>
            <a:off x="838924" y="1885794"/>
            <a:ext cx="10514151" cy="3086412"/>
          </a:xfrm>
          <a:prstGeom prst="rect">
            <a:avLst/>
          </a:prstGeom>
        </p:spPr>
      </p:pic>
    </p:spTree>
    <p:extLst>
      <p:ext uri="{BB962C8B-B14F-4D97-AF65-F5344CB8AC3E}">
        <p14:creationId xmlns:p14="http://schemas.microsoft.com/office/powerpoint/2010/main" val="14537534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ko-KR" altLang="en-US" dirty="0">
                <a:solidFill>
                  <a:schemeClr val="bg1"/>
                </a:solidFill>
              </a:rPr>
              <a:t>적용</a:t>
            </a:r>
            <a:endParaRPr lang="en-US" dirty="0">
              <a:solidFill>
                <a:schemeClr val="bg1"/>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0999" y="1421516"/>
            <a:ext cx="10932043" cy="530454"/>
          </a:xfrm>
        </p:spPr>
        <p:txBody>
          <a:bodyPr>
            <a:noAutofit/>
          </a:bodyPr>
          <a:lstStyle/>
          <a:p>
            <a:pPr marL="342900" indent="-342900">
              <a:lnSpc>
                <a:spcPct val="100000"/>
              </a:lnSpc>
              <a:buFont typeface="Arial" panose="020B0604020202020204" pitchFamily="34" charset="0"/>
              <a:buChar char="•"/>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예측 유지보수란</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indent="-342900">
              <a:lnSpc>
                <a:spcPct val="100000"/>
              </a:lnSpc>
              <a:buFont typeface="Arial" panose="020B0604020202020204" pitchFamily="34" charset="0"/>
              <a:buChar char="•"/>
            </a:pPr>
            <a:r>
              <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AI </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프로젝트 사이클을 사용하여 문제를 해결하는 방법</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lnSpc>
                <a:spcPct val="100000"/>
              </a:lnSpc>
              <a:buFont typeface="Arial" panose="020B0604020202020204" pitchFamily="34" charset="0"/>
              <a:buChar char="•"/>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Orange Data Mining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을</a:t>
            </a:r>
            <a:r>
              <a:rPr lang="ko-KR" altLang="en-US" dirty="0">
                <a:solidFill>
                  <a:schemeClr val="bg1"/>
                </a:solidFill>
                <a:latin typeface="IntelOne Text Light" panose="020B0403020203020204" pitchFamily="34" charset="0"/>
                <a:cs typeface="Intel Clear Light" panose="020B0404020203020204" pitchFamily="34" charset="0"/>
              </a:rPr>
              <a:t> 사용하여 예측 유지보수 모델 만드는 방법</a:t>
            </a:r>
            <a:endParaRPr 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130096565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197856" cy="1199822"/>
          </a:xfrm>
        </p:spPr>
        <p:txBody>
          <a:bodyPr/>
          <a:lstStyle/>
          <a:p>
            <a:r>
              <a:rPr lang="ko-KR" altLang="en-US" dirty="0" err="1">
                <a:solidFill>
                  <a:srgbClr val="000000"/>
                </a:solidFill>
              </a:rPr>
              <a:t>로지스틱회귀</a:t>
            </a:r>
            <a:r>
              <a:rPr lang="ko-KR" altLang="en-US" dirty="0">
                <a:solidFill>
                  <a:srgbClr val="000000"/>
                </a:solidFill>
              </a:rPr>
              <a:t> </a:t>
            </a:r>
            <a:r>
              <a:rPr lang="en-US" altLang="ko-KR" dirty="0">
                <a:solidFill>
                  <a:srgbClr val="000000"/>
                </a:solidFill>
              </a:rPr>
              <a:t>(</a:t>
            </a:r>
            <a:r>
              <a:rPr lang="en-US" altLang="ko-KR" b="1" u="sng" dirty="0">
                <a:hlinkClick r:id="rId3"/>
              </a:rPr>
              <a:t>Logistic Regression</a:t>
            </a:r>
            <a:r>
              <a:rPr lang="en-US" altLang="ko-KR" b="1" u="sng" dirty="0"/>
              <a:t>)</a:t>
            </a:r>
            <a:br>
              <a:rPr lang="en-US" altLang="ko-KR" sz="9600" dirty="0">
                <a:solidFill>
                  <a:srgbClr val="000000"/>
                </a:solidFill>
              </a:rPr>
            </a:b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9100A8F2-2D37-45EB-9F58-4DD850D791D1}"/>
              </a:ext>
            </a:extLst>
          </p:cNvPr>
          <p:cNvPicPr>
            <a:picLocks noChangeAspect="1"/>
          </p:cNvPicPr>
          <p:nvPr/>
        </p:nvPicPr>
        <p:blipFill>
          <a:blip r:embed="rId5"/>
          <a:stretch>
            <a:fillRect/>
          </a:stretch>
        </p:blipFill>
        <p:spPr>
          <a:xfrm>
            <a:off x="1890712" y="1385887"/>
            <a:ext cx="8410575" cy="4086225"/>
          </a:xfrm>
          <a:prstGeom prst="rect">
            <a:avLst/>
          </a:prstGeom>
        </p:spPr>
      </p:pic>
    </p:spTree>
    <p:extLst>
      <p:ext uri="{BB962C8B-B14F-4D97-AF65-F5344CB8AC3E}">
        <p14:creationId xmlns:p14="http://schemas.microsoft.com/office/powerpoint/2010/main" val="35061279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197856" cy="1199822"/>
          </a:xfrm>
        </p:spPr>
        <p:txBody>
          <a:bodyPr/>
          <a:lstStyle/>
          <a:p>
            <a:r>
              <a:rPr lang="ko-KR" altLang="en-US" dirty="0" err="1">
                <a:solidFill>
                  <a:srgbClr val="000000"/>
                </a:solidFill>
              </a:rPr>
              <a:t>로지스틱회귀</a:t>
            </a:r>
            <a:r>
              <a:rPr lang="ko-KR" altLang="en-US" dirty="0">
                <a:solidFill>
                  <a:srgbClr val="000000"/>
                </a:solidFill>
              </a:rPr>
              <a:t> </a:t>
            </a:r>
            <a:r>
              <a:rPr lang="en-US" altLang="ko-KR" dirty="0">
                <a:solidFill>
                  <a:srgbClr val="000000"/>
                </a:solidFill>
              </a:rPr>
              <a:t>(</a:t>
            </a:r>
            <a:r>
              <a:rPr lang="en-US" altLang="ko-KR" b="1" u="sng" dirty="0">
                <a:hlinkClick r:id="rId3"/>
              </a:rPr>
              <a:t>Logistic Regression</a:t>
            </a:r>
            <a:r>
              <a:rPr lang="en-US" altLang="ko-KR" b="1" u="sng" dirty="0"/>
              <a:t>)</a:t>
            </a:r>
            <a:br>
              <a:rPr lang="en-US" altLang="ko-KR" sz="9600" dirty="0">
                <a:solidFill>
                  <a:srgbClr val="000000"/>
                </a:solidFill>
              </a:rPr>
            </a:b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4" name="그림 3">
            <a:extLst>
              <a:ext uri="{FF2B5EF4-FFF2-40B4-BE49-F238E27FC236}">
                <a16:creationId xmlns:a16="http://schemas.microsoft.com/office/drawing/2014/main" id="{3A1B777D-41EA-47B4-8737-8164842F4112}"/>
              </a:ext>
            </a:extLst>
          </p:cNvPr>
          <p:cNvPicPr>
            <a:picLocks noChangeAspect="1"/>
          </p:cNvPicPr>
          <p:nvPr/>
        </p:nvPicPr>
        <p:blipFill>
          <a:blip r:embed="rId5"/>
          <a:stretch>
            <a:fillRect/>
          </a:stretch>
        </p:blipFill>
        <p:spPr>
          <a:xfrm>
            <a:off x="481147" y="1856743"/>
            <a:ext cx="7267575" cy="3390900"/>
          </a:xfrm>
          <a:prstGeom prst="rect">
            <a:avLst/>
          </a:prstGeom>
        </p:spPr>
      </p:pic>
      <p:pic>
        <p:nvPicPr>
          <p:cNvPr id="5" name="그림 4">
            <a:extLst>
              <a:ext uri="{FF2B5EF4-FFF2-40B4-BE49-F238E27FC236}">
                <a16:creationId xmlns:a16="http://schemas.microsoft.com/office/drawing/2014/main" id="{66FD3EE6-109F-48F6-803D-BB2285B42AAE}"/>
              </a:ext>
            </a:extLst>
          </p:cNvPr>
          <p:cNvPicPr>
            <a:picLocks noChangeAspect="1"/>
          </p:cNvPicPr>
          <p:nvPr/>
        </p:nvPicPr>
        <p:blipFill>
          <a:blip r:embed="rId6"/>
          <a:stretch>
            <a:fillRect/>
          </a:stretch>
        </p:blipFill>
        <p:spPr>
          <a:xfrm>
            <a:off x="8357637" y="2250165"/>
            <a:ext cx="2598152" cy="2604057"/>
          </a:xfrm>
          <a:prstGeom prst="rect">
            <a:avLst/>
          </a:prstGeom>
        </p:spPr>
      </p:pic>
    </p:spTree>
    <p:extLst>
      <p:ext uri="{BB962C8B-B14F-4D97-AF65-F5344CB8AC3E}">
        <p14:creationId xmlns:p14="http://schemas.microsoft.com/office/powerpoint/2010/main" val="751407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197856" cy="1199822"/>
          </a:xfrm>
        </p:spPr>
        <p:txBody>
          <a:bodyPr/>
          <a:lstStyle/>
          <a:p>
            <a:r>
              <a:rPr lang="ko-KR" altLang="en-US" dirty="0" err="1">
                <a:solidFill>
                  <a:srgbClr val="000000"/>
                </a:solidFill>
              </a:rPr>
              <a:t>로지스틱회귀</a:t>
            </a:r>
            <a:r>
              <a:rPr lang="ko-KR" altLang="en-US" dirty="0">
                <a:solidFill>
                  <a:srgbClr val="000000"/>
                </a:solidFill>
              </a:rPr>
              <a:t> </a:t>
            </a:r>
            <a:r>
              <a:rPr lang="en-US" altLang="ko-KR" dirty="0">
                <a:solidFill>
                  <a:srgbClr val="000000"/>
                </a:solidFill>
              </a:rPr>
              <a:t>(</a:t>
            </a:r>
            <a:r>
              <a:rPr lang="en-US" altLang="ko-KR" b="1" u="sng" dirty="0">
                <a:hlinkClick r:id="rId3"/>
              </a:rPr>
              <a:t>Logistic Regression</a:t>
            </a:r>
            <a:r>
              <a:rPr lang="en-US" altLang="ko-KR" b="1" u="sng" dirty="0"/>
              <a:t>)</a:t>
            </a:r>
            <a:br>
              <a:rPr lang="en-US" altLang="ko-KR" sz="9600" dirty="0">
                <a:solidFill>
                  <a:srgbClr val="000000"/>
                </a:solidFill>
              </a:rPr>
            </a:b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3" name="TextBox 2">
            <a:extLst>
              <a:ext uri="{FF2B5EF4-FFF2-40B4-BE49-F238E27FC236}">
                <a16:creationId xmlns:a16="http://schemas.microsoft.com/office/drawing/2014/main" id="{33F45F76-7AC9-4F2B-9E23-40BDEC7D9DC1}"/>
              </a:ext>
            </a:extLst>
          </p:cNvPr>
          <p:cNvSpPr txBox="1"/>
          <p:nvPr/>
        </p:nvSpPr>
        <p:spPr>
          <a:xfrm>
            <a:off x="1455313" y="1815921"/>
            <a:ext cx="8494633" cy="2862322"/>
          </a:xfrm>
          <a:prstGeom prst="rect">
            <a:avLst/>
          </a:prstGeom>
          <a:noFill/>
        </p:spPr>
        <p:txBody>
          <a:bodyPr wrap="none" rtlCol="0">
            <a:spAutoFit/>
          </a:bodyPr>
          <a:lstStyle/>
          <a:p>
            <a:pPr marL="285750" indent="-285750">
              <a:buFont typeface="Wingdings" panose="05000000000000000000" pitchFamily="2" charset="2"/>
              <a:buChar char="l"/>
            </a:pPr>
            <a:r>
              <a:rPr lang="ko-KR" altLang="en-US" dirty="0"/>
              <a:t>데이터에 대한 </a:t>
            </a:r>
            <a:r>
              <a:rPr lang="ko-KR" altLang="en-US" dirty="0" err="1"/>
              <a:t>다변량</a:t>
            </a:r>
            <a:r>
              <a:rPr lang="ko-KR" altLang="en-US" dirty="0"/>
              <a:t> 정규분포의 가정이 필요 없음</a:t>
            </a:r>
            <a:endParaRPr lang="en-US" altLang="ko-KR" dirty="0"/>
          </a:p>
          <a:p>
            <a:pPr marL="285750" indent="-285750">
              <a:buFont typeface="Wingdings" panose="05000000000000000000" pitchFamily="2" charset="2"/>
              <a:buChar char="l"/>
            </a:pPr>
            <a:endParaRPr lang="en-US" altLang="ko-KR" dirty="0"/>
          </a:p>
          <a:p>
            <a:pPr marL="285750" indent="-285750">
              <a:buFont typeface="Wingdings" panose="05000000000000000000" pitchFamily="2" charset="2"/>
              <a:buChar char="l"/>
            </a:pPr>
            <a:r>
              <a:rPr lang="en-US" altLang="ko-KR" dirty="0"/>
              <a:t> </a:t>
            </a:r>
            <a:r>
              <a:rPr lang="ko-KR" altLang="en-US" dirty="0"/>
              <a:t>설명변수로 연속형과 범주형 자료를 다 포함가능</a:t>
            </a:r>
            <a:endParaRPr lang="en-US" altLang="ko-KR" dirty="0"/>
          </a:p>
          <a:p>
            <a:pPr marL="285750" indent="-285750">
              <a:buFont typeface="Wingdings" panose="05000000000000000000" pitchFamily="2" charset="2"/>
              <a:buChar char="l"/>
            </a:pPr>
            <a:endParaRPr lang="en-US" altLang="ko-KR" dirty="0"/>
          </a:p>
          <a:p>
            <a:pPr marL="285750" indent="-285750">
              <a:buFont typeface="Wingdings" panose="05000000000000000000" pitchFamily="2" charset="2"/>
              <a:buChar char="l"/>
            </a:pPr>
            <a:r>
              <a:rPr lang="ko-KR" altLang="en-US" dirty="0"/>
              <a:t>직원이탈예측이나 고객 이탈 예측에 활용가능</a:t>
            </a:r>
            <a:endParaRPr lang="en-US" altLang="ko-KR" dirty="0"/>
          </a:p>
          <a:p>
            <a:pPr marL="285750" indent="-285750">
              <a:buFont typeface="Wingdings" panose="05000000000000000000" pitchFamily="2" charset="2"/>
              <a:buChar char="l"/>
            </a:pPr>
            <a:endParaRPr lang="en-US" altLang="ko-KR" dirty="0"/>
          </a:p>
          <a:p>
            <a:pPr marL="285750" indent="-285750">
              <a:buFont typeface="Wingdings" panose="05000000000000000000" pitchFamily="2" charset="2"/>
              <a:buChar char="l"/>
            </a:pPr>
            <a:r>
              <a:rPr lang="ko-KR" altLang="en-US" dirty="0"/>
              <a:t>다양한 형태의 자료를 변수로 가지고 있고 각 변수의 분포가 고르지 못할 때 적합</a:t>
            </a:r>
            <a:endParaRPr lang="en-US" altLang="ko-KR" dirty="0"/>
          </a:p>
          <a:p>
            <a:pPr marL="285750" indent="-285750">
              <a:buFont typeface="Wingdings" panose="05000000000000000000" pitchFamily="2" charset="2"/>
              <a:buChar char="l"/>
            </a:pPr>
            <a:endParaRPr lang="en-US" altLang="ko-KR" dirty="0"/>
          </a:p>
          <a:p>
            <a:pPr marL="285750" indent="-285750">
              <a:buFont typeface="Wingdings" panose="05000000000000000000" pitchFamily="2" charset="2"/>
              <a:buChar char="l"/>
            </a:pPr>
            <a:r>
              <a:rPr lang="ko-KR" altLang="en-US" dirty="0"/>
              <a:t>종속변수가 이탈한다 하지 </a:t>
            </a:r>
            <a:r>
              <a:rPr lang="ko-KR" altLang="en-US" dirty="0" err="1"/>
              <a:t>않는다와</a:t>
            </a:r>
            <a:r>
              <a:rPr lang="ko-KR" altLang="en-US" dirty="0"/>
              <a:t> 같은 문제를 위해 확률 모델을 제시함</a:t>
            </a:r>
            <a:endParaRPr lang="en-US" altLang="ko-KR" dirty="0"/>
          </a:p>
          <a:p>
            <a:pPr marL="285750" indent="-285750">
              <a:buFontTx/>
              <a:buChar char="-"/>
            </a:pPr>
            <a:endParaRPr lang="ko-KR" altLang="en-US" dirty="0"/>
          </a:p>
        </p:txBody>
      </p:sp>
    </p:spTree>
    <p:extLst>
      <p:ext uri="{BB962C8B-B14F-4D97-AF65-F5344CB8AC3E}">
        <p14:creationId xmlns:p14="http://schemas.microsoft.com/office/powerpoint/2010/main" val="764377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6563</TotalTime>
  <Words>1759</Words>
  <Application>Microsoft Office PowerPoint</Application>
  <PresentationFormat>와이드스크린</PresentationFormat>
  <Paragraphs>248</Paragraphs>
  <Slides>65</Slides>
  <Notes>64</Notes>
  <HiddenSlides>0</HiddenSlides>
  <MMClips>0</MMClips>
  <ScaleCrop>false</ScaleCrop>
  <HeadingPairs>
    <vt:vector size="6" baseType="variant">
      <vt:variant>
        <vt:lpstr>사용한 글꼴</vt:lpstr>
      </vt:variant>
      <vt:variant>
        <vt:i4>19</vt:i4>
      </vt:variant>
      <vt:variant>
        <vt:lpstr>테마</vt:lpstr>
      </vt:variant>
      <vt:variant>
        <vt:i4>7</vt:i4>
      </vt:variant>
      <vt:variant>
        <vt:lpstr>슬라이드 제목</vt:lpstr>
      </vt:variant>
      <vt:variant>
        <vt:i4>65</vt:i4>
      </vt:variant>
    </vt:vector>
  </HeadingPairs>
  <TitlesOfParts>
    <vt:vector size="91" baseType="lpstr">
      <vt:lpstr>Helvetica Neue</vt:lpstr>
      <vt:lpstr>Helvetica Neue Medium</vt:lpstr>
      <vt:lpstr>Intel Clear</vt:lpstr>
      <vt:lpstr>Intel Clear Light</vt:lpstr>
      <vt:lpstr>IntelOne Display Light</vt:lpstr>
      <vt:lpstr>IntelOne Display Medium</vt:lpstr>
      <vt:lpstr>IntelOne Display Regular</vt:lpstr>
      <vt:lpstr>IntelOne Text</vt:lpstr>
      <vt:lpstr>IntelOne Text Light</vt:lpstr>
      <vt:lpstr>Lato</vt:lpstr>
      <vt:lpstr>Roboto</vt:lpstr>
      <vt:lpstr>맑은 고딕</vt:lpstr>
      <vt:lpstr>바탕</vt:lpstr>
      <vt:lpstr>Arial</vt:lpstr>
      <vt:lpstr>Calibri</vt:lpstr>
      <vt:lpstr>Calibri Light</vt:lpstr>
      <vt:lpstr>Tahoma</vt:lpstr>
      <vt:lpstr>Times New Roman</vt:lpstr>
      <vt:lpstr>Wingdings</vt:lpstr>
      <vt:lpstr>Office Theme</vt:lpstr>
      <vt:lpstr>1_IntelNewBrand</vt:lpstr>
      <vt:lpstr>2_IntelNewBrand</vt:lpstr>
      <vt:lpstr>3_Office Theme</vt:lpstr>
      <vt:lpstr>2_Office Theme</vt:lpstr>
      <vt:lpstr>4_Office Theme</vt:lpstr>
      <vt:lpstr>5_Office Theme</vt:lpstr>
      <vt:lpstr>PowerPoint 프레젠테이션</vt:lpstr>
      <vt:lpstr>Legal Disclaimers</vt:lpstr>
      <vt:lpstr>PowerPoint 프레젠테이션</vt:lpstr>
      <vt:lpstr>Agenda</vt:lpstr>
      <vt:lpstr>PowerPoint 프레젠테이션</vt:lpstr>
      <vt:lpstr>로지스틱회귀 (Logistic Regression) </vt:lpstr>
      <vt:lpstr>로지스틱회귀 (Logistic Regression) </vt:lpstr>
      <vt:lpstr>로지스틱회귀 (Logistic Regression) </vt:lpstr>
      <vt:lpstr>로지스틱회귀 (Logistic Regression) </vt:lpstr>
      <vt:lpstr>로지스틱회귀 (Logistic Regression) </vt:lpstr>
      <vt:lpstr>로지스틱회귀 (Logistic Regression) </vt:lpstr>
      <vt:lpstr>PowerPoint 프레젠테이션</vt:lpstr>
      <vt:lpstr>단계별 실습</vt:lpstr>
      <vt:lpstr>Step 1: 데이터집합 수집 및 로드</vt:lpstr>
      <vt:lpstr>데이터집합 수집 및 저장</vt:lpstr>
      <vt:lpstr>데이터집합 로드</vt:lpstr>
      <vt:lpstr>Step 2:데이터 탐색 Exploratory Data Analysis (EDA)  </vt:lpstr>
      <vt:lpstr>데이터 형태  </vt:lpstr>
      <vt:lpstr>데이터 형태  </vt:lpstr>
      <vt:lpstr>데이터 형태  </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Step 3:데이터 준비와 분할 (훈련, 시험)</vt:lpstr>
      <vt:lpstr>데이터 준비</vt:lpstr>
      <vt:lpstr>데이터 준비</vt:lpstr>
      <vt:lpstr>데이터 준비</vt:lpstr>
      <vt:lpstr>데이터 준비</vt:lpstr>
      <vt:lpstr>데이터 준비</vt:lpstr>
      <vt:lpstr>데이터 준비</vt:lpstr>
      <vt:lpstr>데이터 준비</vt:lpstr>
      <vt:lpstr>데이터 준비</vt:lpstr>
      <vt:lpstr>데이터 준비</vt:lpstr>
      <vt:lpstr>Step 4: 분류기 모델 생성</vt:lpstr>
      <vt:lpstr>회귀 모델 생성1 (LogisticRegressioN)</vt:lpstr>
      <vt:lpstr>회귀 모델 생성1 (LogisticRegression)</vt:lpstr>
      <vt:lpstr>회귀 모델 생성1 (Logistic Regression 분석 평가) </vt:lpstr>
      <vt:lpstr>회귀 모델 생성1 (Logistic Regression 분석 평가) </vt:lpstr>
      <vt:lpstr>PowerPoint 프레젠테이션</vt:lpstr>
      <vt:lpstr>회귀 모델 생성2 (LightGBMRegressor)</vt:lpstr>
      <vt:lpstr>회귀 모델 생성2 (LightGBMRegressor 분석 평가) </vt:lpstr>
      <vt:lpstr>회귀 모델 생성1 (LightGBMRegressor 분석 평가) </vt:lpstr>
      <vt:lpstr>PowerPoint 프레젠테이션</vt:lpstr>
      <vt:lpstr>회귀 모델 생성3 (RandomForestRegressor)</vt:lpstr>
      <vt:lpstr>회귀 모델 생성2 (RandomForestRegressor분석 평가) </vt:lpstr>
      <vt:lpstr>회귀 모델 생성1 (RandomForestRegressor 분석 평가) </vt:lpstr>
      <vt:lpstr>PowerPoint 프레젠테이션</vt:lpstr>
      <vt:lpstr>회귀 모델 생성3 (XGBRegressor)</vt:lpstr>
      <vt:lpstr>회귀 모델 생성2 (XGBRegressor 분석 평가) </vt:lpstr>
      <vt:lpstr>회귀 모델 생성1 (XGBRegressor 분석 평가) </vt:lpstr>
      <vt:lpstr>PowerPoint 프레젠테이션</vt:lpstr>
      <vt:lpstr>성능 비교 분석</vt:lpstr>
      <vt:lpstr>적용</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dc:creator>Umair</dc:creator>
  <cp:lastModifiedBy>it303_30</cp:lastModifiedBy>
  <cp:revision>403</cp:revision>
  <dcterms:created xsi:type="dcterms:W3CDTF">2021-05-25T09:09:29Z</dcterms:created>
  <dcterms:modified xsi:type="dcterms:W3CDTF">2022-08-25T03:46:35Z</dcterms:modified>
</cp:coreProperties>
</file>